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>
        <p:scale>
          <a:sx n="200" d="100"/>
          <a:sy n="200" d="100"/>
        </p:scale>
        <p:origin x="-1616" y="-3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492A50-D48B-C84F-B69B-3BDA0A580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B150AD-3DAF-AF4D-BD56-A711682F39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95092D-28DD-744A-A4E2-C4A574C7C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6BBA80-A20B-8840-9592-6EDDDE85F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920E62-C65D-4546-ABF1-5C4FD1A4A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383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3763A-538D-B54D-B678-F1B6BC293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7A004A-1752-484A-B1B9-87687C948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4CF8E4-8591-BA4D-A94F-3F24EC33A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26BF68-E82E-CB47-B7D0-EDDB67594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B9337A-FF18-4644-8E8E-AEF1A9E7F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668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E38FE9-32F8-3A4D-A835-7399F46D68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D05457-34BB-4C4A-92FF-A3E55ACCF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2ABA33-4AD7-2A47-B298-13F4EA1E7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8D6A5B-F7FA-3248-B17D-F4BA81912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E19B06-10C7-604D-828D-59D3DC4B2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2436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800011-9650-B347-9DDA-850A5D482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E5CDD3-9724-2548-9A51-38E2C803C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E687C2-6083-824C-8379-CACF8BC44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C16244-67AC-1749-8933-6AF55B7AB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0E6021-1C7A-A040-ACFF-DCD4507F8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489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0729BE-2903-F74C-B369-6D1F6A153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F47D24-3E44-2749-8157-0C4F3E2F9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271D95-6CF8-2047-97A8-7F8CBC7BF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069D1F-BF57-A447-BF83-6A25A82E6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B10BF8-3944-0E45-A18D-BFC1D6FEA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317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FB4751-A0F1-D546-862E-607C7E2AB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CEEA7F-27B5-8D4B-9AF2-770786EC82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157DE9-BA6A-FE4B-A803-489DF57A5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9BB2DC-06E9-6D4C-8497-29DE0E575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7F5770-EE27-8A46-87AC-4941F4FD1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F1B97E-20A7-634E-98CE-6894BC83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824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B4BE6-0790-9941-B0EF-9F8CF5BA7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94B691-4630-1C43-B316-FDCB44818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9A1A60-DAA3-C547-BE5A-338E76EF4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C17F08B-5BC3-3F4E-9D8B-917012F7A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E7D4C9D-86D7-F444-9707-355B761049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3E9F172-128D-D442-A9B3-601478C12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7FF5E5C-AED7-AE41-A135-585687532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B0BF549-F8A4-FB4B-BA04-898FEC3E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424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2A841-0C17-C840-A0A6-845510845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F6C620-883D-C948-BF5D-5836DFE76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30B65FF-F931-3E4E-A68E-1C9BA1830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FACFE99-DCBD-9A4A-BA33-A15E4309C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4181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E109613-2427-9846-8C3D-107C1FCF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876AE11-85C5-BF41-9784-BDA1FA74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AD1DA06-9C74-D344-A9A9-5B31AE22A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41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27E6D-C27C-3141-AAD5-4120EDCEA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209D5D-E696-1C4A-8B59-0355EEA2A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CA8D482-F6DC-7947-8AF6-7DED88340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311CB6-99FD-3842-8499-A0FA0E3D6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6BEBF2-6928-EA49-B495-5B6E7A40B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5BF80C-BEC5-A341-B08F-40F00E065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43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B3B45F-9AE6-5645-BAB1-20CF14B54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4E2DFF-226A-D442-B885-7EC3252D0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C74E5CD-DB84-F34D-ADE7-EE45B1AA2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D76695-555D-6E4C-9804-151502CBE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7697E8-41F1-9C4B-A536-B9370F8EC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1728624-6983-A446-AB52-94875379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153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680F01-AAF8-5946-8247-F53CD398D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1948AE-9ECE-8D4A-99A0-53AF17E13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02A83D-97DD-7148-816F-F750AD792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762D-5087-5147-96E5-5DE83D02F47E}" type="datetimeFigureOut">
              <a:rPr lang="es-ES" smtClean="0"/>
              <a:t>30/12/20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065366-0C25-0E44-88BF-99A20BBB0D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F995DF-40EE-1149-90EA-5E1417928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1806F-7124-7C4E-87CF-9380609427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794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1">
            <a:extLst>
              <a:ext uri="{FF2B5EF4-FFF2-40B4-BE49-F238E27FC236}">
                <a16:creationId xmlns:a16="http://schemas.microsoft.com/office/drawing/2014/main" id="{76A43D1A-701E-1744-95A6-4A15F99E9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587" y="513698"/>
            <a:ext cx="10959522" cy="1325563"/>
          </a:xfrm>
        </p:spPr>
        <p:txBody>
          <a:bodyPr>
            <a:normAutofit/>
          </a:bodyPr>
          <a:lstStyle/>
          <a:p>
            <a:r>
              <a:rPr lang="es-ES" sz="3200" dirty="0">
                <a:solidFill>
                  <a:srgbClr val="004583"/>
                </a:solidFill>
                <a:latin typeface="Interstate" pitchFamily="2" charset="77"/>
              </a:rPr>
              <a:t>67% dos tránsitos de </a:t>
            </a:r>
            <a:r>
              <a:rPr lang="es-ES" sz="3200" dirty="0" err="1">
                <a:solidFill>
                  <a:srgbClr val="004583"/>
                </a:solidFill>
                <a:latin typeface="Interstate" pitchFamily="2" charset="77"/>
              </a:rPr>
              <a:t>peaxe</a:t>
            </a:r>
            <a:r>
              <a:rPr lang="es-ES" sz="3200" dirty="0">
                <a:solidFill>
                  <a:srgbClr val="004583"/>
                </a:solidFill>
                <a:latin typeface="Interstate" pitchFamily="2" charset="77"/>
              </a:rPr>
              <a:t> non incrementan o </a:t>
            </a:r>
            <a:r>
              <a:rPr lang="es-ES" sz="3200" dirty="0" err="1">
                <a:solidFill>
                  <a:srgbClr val="004583"/>
                </a:solidFill>
                <a:latin typeface="Interstate" pitchFamily="2" charset="77"/>
              </a:rPr>
              <a:t>seu</a:t>
            </a:r>
            <a:r>
              <a:rPr lang="es-ES" sz="3200" dirty="0">
                <a:solidFill>
                  <a:srgbClr val="004583"/>
                </a:solidFill>
                <a:latin typeface="Interstate" pitchFamily="2" charset="77"/>
              </a:rPr>
              <a:t> </a:t>
            </a:r>
            <a:r>
              <a:rPr lang="es-ES" sz="3200" dirty="0" err="1">
                <a:solidFill>
                  <a:srgbClr val="004583"/>
                </a:solidFill>
                <a:latin typeface="Interstate" pitchFamily="2" charset="77"/>
              </a:rPr>
              <a:t>prezo</a:t>
            </a:r>
            <a:endParaRPr lang="es-ES" sz="3200" dirty="0">
              <a:solidFill>
                <a:srgbClr val="004583"/>
              </a:solidFill>
              <a:latin typeface="Interstate" pitchFamily="2" charset="77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3548F58-E3D7-2340-80E2-E334ACE2A9E5}"/>
              </a:ext>
            </a:extLst>
          </p:cNvPr>
          <p:cNvSpPr txBox="1"/>
          <p:nvPr/>
        </p:nvSpPr>
        <p:spPr>
          <a:xfrm>
            <a:off x="11545294" y="6464410"/>
            <a:ext cx="3180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dirty="0">
                <a:latin typeface="Helvetica" pitchFamily="2" charset="0"/>
              </a:rPr>
              <a:t>7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0796CEA-416B-0340-8E0A-4E2FA8356EB6}"/>
              </a:ext>
            </a:extLst>
          </p:cNvPr>
          <p:cNvSpPr txBox="1"/>
          <p:nvPr/>
        </p:nvSpPr>
        <p:spPr>
          <a:xfrm>
            <a:off x="571489" y="499139"/>
            <a:ext cx="64008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latin typeface="Interstate"/>
              </a:rPr>
              <a:t>TARIFAS 2021 NA AP-9</a:t>
            </a:r>
            <a:endParaRPr lang="gl-ES" sz="1400" b="1" spc="-1" dirty="0">
              <a:solidFill>
                <a:schemeClr val="tx1">
                  <a:lumMod val="65000"/>
                  <a:lumOff val="35000"/>
                </a:schemeClr>
              </a:solidFill>
              <a:latin typeface="Interstate"/>
            </a:endParaRPr>
          </a:p>
          <a:p>
            <a:endParaRPr lang="es-ES" sz="1400" b="1" dirty="0">
              <a:solidFill>
                <a:schemeClr val="bg1"/>
              </a:solidFill>
              <a:latin typeface="Avenir Next" panose="020B0503020202020204" pitchFamily="34" charset="0"/>
            </a:endParaRPr>
          </a:p>
        </p:txBody>
      </p:sp>
      <p:pic>
        <p:nvPicPr>
          <p:cNvPr id="19" name="Picture 84">
            <a:extLst>
              <a:ext uri="{FF2B5EF4-FFF2-40B4-BE49-F238E27FC236}">
                <a16:creationId xmlns:a16="http://schemas.microsoft.com/office/drawing/2014/main" id="{C74E75A2-E751-0A4F-B806-DE1CB94DF467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454263" y="370776"/>
            <a:ext cx="425307" cy="451528"/>
          </a:xfrm>
          <a:prstGeom prst="rect">
            <a:avLst/>
          </a:prstGeom>
          <a:ln>
            <a:noFill/>
          </a:ln>
        </p:spPr>
      </p:pic>
      <p:sp>
        <p:nvSpPr>
          <p:cNvPr id="21" name="Título 1">
            <a:extLst>
              <a:ext uri="{FF2B5EF4-FFF2-40B4-BE49-F238E27FC236}">
                <a16:creationId xmlns:a16="http://schemas.microsoft.com/office/drawing/2014/main" id="{38207223-5317-8F42-BEFB-63AEF12FFE42}"/>
              </a:ext>
            </a:extLst>
          </p:cNvPr>
          <p:cNvSpPr txBox="1">
            <a:spLocks/>
          </p:cNvSpPr>
          <p:nvPr/>
        </p:nvSpPr>
        <p:spPr>
          <a:xfrm>
            <a:off x="1024758" y="1623848"/>
            <a:ext cx="10042636" cy="550810"/>
          </a:xfrm>
          <a:prstGeom prst="rect">
            <a:avLst/>
          </a:prstGeom>
          <a:solidFill>
            <a:srgbClr val="004583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ES" sz="1600" dirty="0">
                <a:solidFill>
                  <a:schemeClr val="bg1"/>
                </a:solidFill>
                <a:latin typeface="Interstate" pitchFamily="2" charset="77"/>
              </a:rPr>
              <a:t>OS 7 TRAMOS MÁIS UTILIZADOS DA AP-9 QUE CONXELAN O SEU PREZO*</a:t>
            </a:r>
          </a:p>
        </p:txBody>
      </p:sp>
      <p:graphicFrame>
        <p:nvGraphicFramePr>
          <p:cNvPr id="22" name="Tabla 21">
            <a:extLst>
              <a:ext uri="{FF2B5EF4-FFF2-40B4-BE49-F238E27FC236}">
                <a16:creationId xmlns:a16="http://schemas.microsoft.com/office/drawing/2014/main" id="{372F82CD-D849-CE44-8F5E-DB2C68885E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867261"/>
              </p:ext>
            </p:extLst>
          </p:nvPr>
        </p:nvGraphicFramePr>
        <p:xfrm>
          <a:off x="1024758" y="2189440"/>
          <a:ext cx="10042636" cy="422941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6211766">
                  <a:extLst>
                    <a:ext uri="{9D8B030D-6E8A-4147-A177-3AD203B41FA5}">
                      <a16:colId xmlns:a16="http://schemas.microsoft.com/office/drawing/2014/main" val="3617807643"/>
                    </a:ext>
                  </a:extLst>
                </a:gridCol>
                <a:gridCol w="1978979">
                  <a:extLst>
                    <a:ext uri="{9D8B030D-6E8A-4147-A177-3AD203B41FA5}">
                      <a16:colId xmlns:a16="http://schemas.microsoft.com/office/drawing/2014/main" val="903413771"/>
                    </a:ext>
                  </a:extLst>
                </a:gridCol>
                <a:gridCol w="1851891">
                  <a:extLst>
                    <a:ext uri="{9D8B030D-6E8A-4147-A177-3AD203B41FA5}">
                      <a16:colId xmlns:a16="http://schemas.microsoft.com/office/drawing/2014/main" val="4058244359"/>
                    </a:ext>
                  </a:extLst>
                </a:gridCol>
              </a:tblGrid>
              <a:tr h="356898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latin typeface="Interstate" pitchFamily="2" charset="77"/>
                        </a:rPr>
                        <a:t>ITINERARIOS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58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latin typeface="Interstate" pitchFamily="2" charset="77"/>
                        </a:rPr>
                        <a:t>TRÁNSITOS</a:t>
                      </a:r>
                    </a:p>
                    <a:p>
                      <a:pPr algn="ctr"/>
                      <a:r>
                        <a:rPr lang="es-ES" sz="1400" dirty="0">
                          <a:latin typeface="Interstate" pitchFamily="2" charset="77"/>
                        </a:rPr>
                        <a:t>2019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58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>
                          <a:latin typeface="Interstate" pitchFamily="2" charset="77"/>
                        </a:rPr>
                        <a:t>PREZO Ida/Volta</a:t>
                      </a:r>
                    </a:p>
                    <a:p>
                      <a:pPr algn="ctr"/>
                      <a:r>
                        <a:rPr lang="es-ES" sz="1400" dirty="0">
                          <a:latin typeface="Interstate" pitchFamily="2" charset="77"/>
                        </a:rPr>
                        <a:t> (CON TELEPEAXE)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5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558511"/>
                  </a:ext>
                </a:extLst>
              </a:tr>
              <a:tr h="35549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latin typeface="Interstate" pitchFamily="2" charset="77"/>
                        </a:rPr>
                        <a:t>Pontevedra – Vigo - Pontevedra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latin typeface="Interstate" pitchFamily="2" charset="77"/>
                        </a:rPr>
                        <a:t>Curro – Pontevedra - Curro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latin typeface="Interstate" pitchFamily="2" charset="77"/>
                        </a:rPr>
                        <a:t>Santiago – Padrón – Santiago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err="1">
                          <a:solidFill>
                            <a:schemeClr val="tx1"/>
                          </a:solidFill>
                          <a:latin typeface="Interstate" pitchFamily="2" charset="77"/>
                        </a:rPr>
                        <a:t>Puxeiros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latin typeface="Interstate" pitchFamily="2" charset="77"/>
                        </a:rPr>
                        <a:t> – Tui –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latin typeface="Interstate" pitchFamily="2" charset="77"/>
                        </a:rPr>
                        <a:t>Puxeiros</a:t>
                      </a:r>
                      <a:endParaRPr lang="es-ES" sz="1800" dirty="0">
                        <a:solidFill>
                          <a:schemeClr val="tx1"/>
                        </a:solidFill>
                        <a:latin typeface="Interstate" pitchFamily="2" charset="7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err="1">
                          <a:solidFill>
                            <a:schemeClr val="tx1"/>
                          </a:solidFill>
                          <a:latin typeface="Interstate" pitchFamily="2" charset="77"/>
                        </a:rPr>
                        <a:t>Fene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latin typeface="Interstate" pitchFamily="2" charset="77"/>
                        </a:rPr>
                        <a:t> –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latin typeface="Interstate" pitchFamily="2" charset="77"/>
                        </a:rPr>
                        <a:t>Guísamo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latin typeface="Interstate" pitchFamily="2" charset="77"/>
                        </a:rPr>
                        <a:t> –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latin typeface="Interstate" pitchFamily="2" charset="77"/>
                        </a:rPr>
                        <a:t>Fene</a:t>
                      </a:r>
                      <a:endParaRPr lang="es-ES" sz="1800" dirty="0">
                        <a:solidFill>
                          <a:schemeClr val="tx1"/>
                        </a:solidFill>
                        <a:latin typeface="Interstate" pitchFamily="2" charset="7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latin typeface="Interstate" pitchFamily="2" charset="77"/>
                        </a:rPr>
                        <a:t>O Morrazo – Vigo – O Morrazo**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latin typeface="Interstate" pitchFamily="2" charset="77"/>
                        </a:rPr>
                        <a:t>A Coruña – A </a:t>
                      </a:r>
                      <a:r>
                        <a:rPr lang="es-ES" sz="1800" dirty="0" err="1">
                          <a:latin typeface="Interstate" pitchFamily="2" charset="77"/>
                        </a:rPr>
                        <a:t>Barcala</a:t>
                      </a:r>
                      <a:r>
                        <a:rPr lang="es-ES" sz="1800" dirty="0">
                          <a:latin typeface="Interstate" pitchFamily="2" charset="77"/>
                        </a:rPr>
                        <a:t> - A Coruña**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dirty="0">
                        <a:solidFill>
                          <a:schemeClr val="tx1"/>
                        </a:solidFill>
                        <a:latin typeface="Interstate" pitchFamily="2" charset="7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solidFill>
                          <a:schemeClr val="tx1"/>
                        </a:solidFill>
                        <a:latin typeface="Interstate" pitchFamily="2" charset="77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7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Interstate" pitchFamily="2" charset="77"/>
                        </a:rPr>
                        <a:t>8,1 M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Interstate" pitchFamily="2" charset="77"/>
                        </a:rPr>
                        <a:t>1,6 M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" sz="1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Interstate" pitchFamily="2" charset="77"/>
                        </a:rPr>
                        <a:t>1,4 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Interstate" pitchFamily="2" charset="77"/>
                        </a:rPr>
                        <a:t>1,2 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Interstate" pitchFamily="2" charset="77"/>
                        </a:rPr>
                        <a:t>O,9 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Interstate" pitchFamily="2" charset="77"/>
                        </a:rPr>
                        <a:t>10,6 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Interstate" pitchFamily="2" charset="77"/>
                        </a:rPr>
                        <a:t>4,5 M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s-ES" sz="1800" b="1" dirty="0">
                        <a:solidFill>
                          <a:srgbClr val="FF0000"/>
                        </a:solidFill>
                        <a:latin typeface="Interstate" pitchFamily="2" charset="77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7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rgbClr val="004583"/>
                          </a:solidFill>
                          <a:latin typeface="Interstate" pitchFamily="2" charset="77"/>
                        </a:rPr>
                        <a:t>4,00 €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rgbClr val="004583"/>
                          </a:solidFill>
                          <a:latin typeface="Interstate" pitchFamily="2" charset="77"/>
                        </a:rPr>
                        <a:t>2,45 €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>
                          <a:solidFill>
                            <a:srgbClr val="004583"/>
                          </a:solidFill>
                          <a:latin typeface="Interstate" pitchFamily="2" charset="77"/>
                        </a:rPr>
                        <a:t>4,37 </a:t>
                      </a:r>
                      <a:r>
                        <a:rPr lang="es-ES" sz="1800" dirty="0">
                          <a:solidFill>
                            <a:srgbClr val="004583"/>
                          </a:solidFill>
                          <a:latin typeface="Interstate" pitchFamily="2" charset="77"/>
                        </a:rPr>
                        <a:t>€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rgbClr val="004583"/>
                          </a:solidFill>
                          <a:latin typeface="Interstate" pitchFamily="2" charset="77"/>
                        </a:rPr>
                        <a:t>4,90 €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rgbClr val="004583"/>
                          </a:solidFill>
                          <a:latin typeface="Interstate" pitchFamily="2" charset="77"/>
                        </a:rPr>
                        <a:t>5,69 €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rgbClr val="004583"/>
                          </a:solidFill>
                          <a:latin typeface="Interstate" pitchFamily="2" charset="77"/>
                        </a:rPr>
                        <a:t>0 €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>
                          <a:solidFill>
                            <a:srgbClr val="004583"/>
                          </a:solidFill>
                          <a:latin typeface="Interstate" pitchFamily="2" charset="77"/>
                        </a:rPr>
                        <a:t>0 €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dirty="0">
                        <a:solidFill>
                          <a:srgbClr val="004583"/>
                        </a:solidFill>
                        <a:latin typeface="Interstate" pitchFamily="2" charset="77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>
                        <a:solidFill>
                          <a:srgbClr val="004583"/>
                        </a:solidFill>
                        <a:latin typeface="Interstate" pitchFamily="2" charset="77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7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863799"/>
                  </a:ext>
                </a:extLst>
              </a:tr>
            </a:tbl>
          </a:graphicData>
        </a:graphic>
      </p:graphicFrame>
      <p:sp>
        <p:nvSpPr>
          <p:cNvPr id="29" name="CuadroTexto 28">
            <a:extLst>
              <a:ext uri="{FF2B5EF4-FFF2-40B4-BE49-F238E27FC236}">
                <a16:creationId xmlns:a16="http://schemas.microsoft.com/office/drawing/2014/main" id="{1ECE0362-C5C8-754E-8A85-2BC0012B442D}"/>
              </a:ext>
            </a:extLst>
          </p:cNvPr>
          <p:cNvSpPr txBox="1"/>
          <p:nvPr/>
        </p:nvSpPr>
        <p:spPr>
          <a:xfrm>
            <a:off x="1254422" y="5942331"/>
            <a:ext cx="10075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Interstate" pitchFamily="2" charset="77"/>
              </a:rPr>
              <a:t>*</a:t>
            </a:r>
            <a:r>
              <a:rPr lang="es-ES" sz="1000" dirty="0" err="1">
                <a:latin typeface="Interstate" pitchFamily="2" charset="77"/>
              </a:rPr>
              <a:t>Prezo</a:t>
            </a:r>
            <a:r>
              <a:rPr lang="es-ES" sz="1000" dirty="0">
                <a:latin typeface="Interstate" pitchFamily="2" charset="77"/>
              </a:rPr>
              <a:t> para vehículos </a:t>
            </a:r>
            <a:r>
              <a:rPr lang="es-ES" sz="1000" dirty="0" err="1">
                <a:latin typeface="Interstate" pitchFamily="2" charset="77"/>
              </a:rPr>
              <a:t>lixeiros</a:t>
            </a:r>
            <a:r>
              <a:rPr lang="es-ES" sz="1000" dirty="0">
                <a:latin typeface="Interstate" pitchFamily="2" charset="77"/>
              </a:rPr>
              <a:t> nos </a:t>
            </a:r>
            <a:r>
              <a:rPr lang="es-ES" sz="1000" dirty="0" err="1">
                <a:latin typeface="Interstate" pitchFamily="2" charset="77"/>
              </a:rPr>
              <a:t>principais</a:t>
            </a:r>
            <a:r>
              <a:rPr lang="es-ES" sz="1000" dirty="0">
                <a:latin typeface="Interstate" pitchFamily="2" charset="77"/>
              </a:rPr>
              <a:t> </a:t>
            </a:r>
            <a:r>
              <a:rPr lang="es-ES" sz="1000" dirty="0" err="1">
                <a:latin typeface="Interstate" pitchFamily="2" charset="77"/>
              </a:rPr>
              <a:t>traxectos</a:t>
            </a:r>
            <a:r>
              <a:rPr lang="es-ES" sz="1000" dirty="0">
                <a:latin typeface="Interstate" pitchFamily="2" charset="77"/>
              </a:rPr>
              <a:t> da AP-9 (ida e volta) no </a:t>
            </a:r>
            <a:r>
              <a:rPr lang="es-ES" sz="1000" dirty="0" err="1">
                <a:latin typeface="Interstate" pitchFamily="2" charset="77"/>
              </a:rPr>
              <a:t>mesmo</a:t>
            </a:r>
            <a:r>
              <a:rPr lang="es-ES" sz="1000" dirty="0">
                <a:latin typeface="Interstate" pitchFamily="2" charset="77"/>
              </a:rPr>
              <a:t> día con </a:t>
            </a:r>
            <a:r>
              <a:rPr lang="es-ES" sz="1000" dirty="0" err="1">
                <a:latin typeface="Interstate" pitchFamily="2" charset="77"/>
              </a:rPr>
              <a:t>telepeaxe</a:t>
            </a:r>
            <a:r>
              <a:rPr lang="es-ES" sz="1000" dirty="0">
                <a:latin typeface="Interstate" pitchFamily="2" charset="77"/>
              </a:rPr>
              <a:t> (excepto domingos e festivos)</a:t>
            </a:r>
          </a:p>
          <a:p>
            <a:r>
              <a:rPr lang="es-ES" sz="1000" dirty="0">
                <a:latin typeface="Interstate" pitchFamily="2" charset="77"/>
              </a:rPr>
              <a:t>**</a:t>
            </a:r>
            <a:r>
              <a:rPr lang="es-ES" sz="1000" dirty="0" err="1">
                <a:latin typeface="Interstate" pitchFamily="2" charset="77"/>
              </a:rPr>
              <a:t>Peaxe</a:t>
            </a:r>
            <a:r>
              <a:rPr lang="es-ES" sz="1000" dirty="0">
                <a:latin typeface="Interstate" pitchFamily="2" charset="77"/>
              </a:rPr>
              <a:t> en sombra financiada polo Ministerio de Transportes, </a:t>
            </a:r>
            <a:r>
              <a:rPr lang="es-ES" sz="1000" dirty="0" err="1">
                <a:latin typeface="Interstate" pitchFamily="2" charset="77"/>
              </a:rPr>
              <a:t>Mobilidade</a:t>
            </a:r>
            <a:r>
              <a:rPr lang="es-ES" sz="1000" dirty="0">
                <a:latin typeface="Interstate" pitchFamily="2" charset="77"/>
              </a:rPr>
              <a:t> e </a:t>
            </a:r>
            <a:r>
              <a:rPr lang="es-ES" sz="1000" dirty="0" err="1">
                <a:latin typeface="Interstate" pitchFamily="2" charset="77"/>
              </a:rPr>
              <a:t>Axenda</a:t>
            </a:r>
            <a:r>
              <a:rPr lang="es-ES" sz="1000" dirty="0">
                <a:latin typeface="Interstate" pitchFamily="2" charset="77"/>
              </a:rPr>
              <a:t> Urbana e </a:t>
            </a:r>
            <a:r>
              <a:rPr lang="es-ES" sz="1000">
                <a:latin typeface="Interstate" pitchFamily="2" charset="77"/>
              </a:rPr>
              <a:t>gratuíta </a:t>
            </a:r>
            <a:r>
              <a:rPr lang="es-ES" sz="1000" dirty="0">
                <a:latin typeface="Interstate" pitchFamily="2" charset="77"/>
              </a:rPr>
              <a:t>para os usuarios</a:t>
            </a:r>
          </a:p>
        </p:txBody>
      </p:sp>
    </p:spTree>
    <p:extLst>
      <p:ext uri="{BB962C8B-B14F-4D97-AF65-F5344CB8AC3E}">
        <p14:creationId xmlns:p14="http://schemas.microsoft.com/office/powerpoint/2010/main" val="10145873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158</Words>
  <Application>Microsoft Macintosh PowerPoint</Application>
  <PresentationFormat>Panorámica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Avenir Next</vt:lpstr>
      <vt:lpstr>Calibri</vt:lpstr>
      <vt:lpstr>Calibri Light</vt:lpstr>
      <vt:lpstr>Helvetica</vt:lpstr>
      <vt:lpstr>Interstate</vt:lpstr>
      <vt:lpstr>Tema de Office</vt:lpstr>
      <vt:lpstr>67% dos tránsitos de peaxe non incrementan o seu prezo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67% dos tránsitos de peaxe non incrementan o seu prezo</dc:title>
  <dc:creator>XL Canido PuntoGa</dc:creator>
  <cp:lastModifiedBy>XL Canido PuntoGa</cp:lastModifiedBy>
  <cp:revision>3</cp:revision>
  <dcterms:created xsi:type="dcterms:W3CDTF">2020-12-29T17:07:59Z</dcterms:created>
  <dcterms:modified xsi:type="dcterms:W3CDTF">2020-12-30T09:29:57Z</dcterms:modified>
</cp:coreProperties>
</file>