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1"/>
  </p:notesMasterIdLst>
  <p:handoutMasterIdLst>
    <p:handoutMasterId r:id="rId12"/>
  </p:handoutMasterIdLst>
  <p:sldIdLst>
    <p:sldId id="366" r:id="rId3"/>
    <p:sldId id="437" r:id="rId4"/>
    <p:sldId id="465" r:id="rId5"/>
    <p:sldId id="455" r:id="rId6"/>
    <p:sldId id="2262" r:id="rId7"/>
    <p:sldId id="451" r:id="rId8"/>
    <p:sldId id="2261" r:id="rId9"/>
    <p:sldId id="467" r:id="rId10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328"/>
    <a:srgbClr val="C82129"/>
    <a:srgbClr val="AA1C26"/>
    <a:srgbClr val="89161C"/>
    <a:srgbClr val="D42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4" autoAdjust="0"/>
    <p:restoredTop sz="89345" autoAdjust="0"/>
  </p:normalViewPr>
  <p:slideViewPr>
    <p:cSldViewPr snapToGrid="0" showGuides="1">
      <p:cViewPr varScale="1">
        <p:scale>
          <a:sx n="117" d="100"/>
          <a:sy n="117" d="100"/>
        </p:scale>
        <p:origin x="184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19451312532461"/>
          <c:y val="0"/>
          <c:w val="0.56306047812748605"/>
          <c:h val="0.8750624165953681"/>
        </c:manualLayout>
      </c:layout>
      <c:pieChart>
        <c:varyColors val="1"/>
        <c:ser>
          <c:idx val="0"/>
          <c:order val="0"/>
          <c:spPr>
            <a:solidFill>
              <a:srgbClr val="EA2328"/>
            </a:solidFill>
          </c:spPr>
          <c:dPt>
            <c:idx val="0"/>
            <c:bubble3D val="0"/>
            <c:spPr>
              <a:solidFill>
                <a:srgbClr val="EA23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0-C344-940C-5975CDD43FD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C0-C344-940C-5975CDD43FD9}"/>
              </c:ext>
            </c:extLst>
          </c:dPt>
          <c:dLbls>
            <c:dLbl>
              <c:idx val="0"/>
              <c:layout>
                <c:manualLayout>
                  <c:x val="-0.12328894315509151"/>
                  <c:y val="-0.308723674310448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22013120235843"/>
                      <c:h val="8.2668529674285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C0-C344-940C-5975CDD43FD9}"/>
                </c:ext>
              </c:extLst>
            </c:dLbl>
            <c:dLbl>
              <c:idx val="1"/>
              <c:layout>
                <c:manualLayout>
                  <c:x val="0.12726600583751374"/>
                  <c:y val="0.137545979008556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12838193204767"/>
                      <c:h val="9.81205912956468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C0-C344-940C-5975CDD43F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no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Hoja1!$C$3:$C$4</c:f>
              <c:strCache>
                <c:ptCount val="2"/>
                <c:pt idx="0">
                  <c:v>PYMES</c:v>
                </c:pt>
                <c:pt idx="1">
                  <c:v>Grandes empresas</c:v>
                </c:pt>
              </c:strCache>
            </c:strRef>
          </c:cat>
          <c:val>
            <c:numRef>
              <c:f>Hoja1!$D$3:$D$4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C0-C344-940C-5975CDD43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0917674332742"/>
          <c:y val="0.911332176983777"/>
          <c:w val="0.53512818902884984"/>
          <c:h val="7.3215761394861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Hoja1!$D$21</c:f>
              <c:strCache>
                <c:ptCount val="1"/>
                <c:pt idx="0">
                  <c:v>Millones de euros</c:v>
                </c:pt>
              </c:strCache>
            </c:strRef>
          </c:tx>
          <c:spPr>
            <a:solidFill>
              <a:srgbClr val="EA2328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821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2C2-0146-A513-9206208697A8}"/>
              </c:ext>
            </c:extLst>
          </c:dPt>
          <c:dPt>
            <c:idx val="3"/>
            <c:invertIfNegative val="0"/>
            <c:bubble3D val="0"/>
            <c:spPr>
              <a:solidFill>
                <a:srgbClr val="AA1C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2-0146-A513-9206208697A8}"/>
              </c:ext>
            </c:extLst>
          </c:dPt>
          <c:dPt>
            <c:idx val="4"/>
            <c:invertIfNegative val="0"/>
            <c:bubble3D val="0"/>
            <c:spPr>
              <a:solidFill>
                <a:srgbClr val="8916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2C2-0146-A513-9206208697A8}"/>
              </c:ext>
            </c:extLst>
          </c:dPt>
          <c:cat>
            <c:numRef>
              <c:f>Hoja1!$C$22:$C$26</c:f>
              <c:numCache>
                <c:formatCode>General</c:formatCode>
                <c:ptCount val="5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Hoja1!$D$22:$D$26</c:f>
              <c:numCache>
                <c:formatCode>General</c:formatCode>
                <c:ptCount val="5"/>
                <c:pt idx="0">
                  <c:v>0</c:v>
                </c:pt>
                <c:pt idx="1">
                  <c:v>3.5</c:v>
                </c:pt>
                <c:pt idx="2">
                  <c:v>4.3</c:v>
                </c:pt>
                <c:pt idx="3">
                  <c:v>4.4000000000000004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2-0146-A513-920620869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27"/>
        <c:axId val="781709855"/>
        <c:axId val="787775535"/>
      </c:barChart>
      <c:catAx>
        <c:axId val="78170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787775535"/>
        <c:crosses val="autoZero"/>
        <c:auto val="1"/>
        <c:lblAlgn val="ctr"/>
        <c:lblOffset val="100"/>
        <c:noMultiLvlLbl val="0"/>
      </c:catAx>
      <c:valAx>
        <c:axId val="787775535"/>
        <c:scaling>
          <c:orientation val="minMax"/>
          <c:max val="6.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78170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D89-A214-419B-9346-BE478A110FDF}" type="datetimeFigureOut">
              <a:rPr lang="es-ES" smtClean="0"/>
              <a:t>2/12/20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0C9C-6DF2-40C8-9A9E-DFD79CF84A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4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305AE-75E7-4FA2-A563-70068D261DE8}" type="datetimeFigureOut">
              <a:rPr lang="es-ES" smtClean="0"/>
              <a:t>2/12/20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1CEBC-F931-418B-B627-EE6867800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53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7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61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 el momento de no perder el tren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dirty="0"/>
              <a:t>Soporte de un conjunto de </a:t>
            </a:r>
            <a:r>
              <a:rPr lang="es-ES" sz="1200" b="1" dirty="0"/>
              <a:t>servicios y aplicaciones avanzados</a:t>
            </a:r>
            <a:r>
              <a:rPr lang="es-ES" sz="1200" dirty="0"/>
              <a:t>, y </a:t>
            </a:r>
            <a:r>
              <a:rPr lang="es-ES" sz="1200" b="1" dirty="0"/>
              <a:t>nuevos modelos de negocio</a:t>
            </a:r>
            <a:r>
              <a:rPr lang="es-ES" sz="1200" dirty="0"/>
              <a:t> en diferentes verticales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Testbeds</a:t>
            </a:r>
            <a:r>
              <a:rPr lang="es-ES" sz="12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, </a:t>
            </a:r>
            <a:r>
              <a:rPr lang="es-ES" sz="1200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PoCs</a:t>
            </a:r>
            <a:r>
              <a:rPr lang="es-ES" sz="12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y pilotos </a:t>
            </a:r>
            <a:r>
              <a:rPr lang="es-ES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necesarios para desarrollar y evaluar nuevas tecnologías y servicios en </a:t>
            </a:r>
            <a:r>
              <a:rPr lang="es-ES" sz="12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casos de uso verticales</a:t>
            </a:r>
            <a:endParaRPr lang="es-ES" sz="1200" dirty="0"/>
          </a:p>
          <a:p>
            <a:pPr marL="171450" indent="-171450">
              <a:buFontTx/>
              <a:buChar char="-"/>
            </a:pPr>
            <a:endParaRPr lang="es-ES" baseline="0" dirty="0"/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CEBC-F931-418B-B627-EE68678004D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49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Galicia offers unique opportunities to develop innovative products focused on </a:t>
            </a:r>
            <a:r>
              <a:rPr lang="en-US" sz="12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real use cases, that can be piloted at large scale in leading industrial sectors, </a:t>
            </a:r>
            <a:r>
              <a:rPr lang="en-US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with large potential </a:t>
            </a:r>
            <a:r>
              <a:rPr lang="en-US" sz="12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impact at a global level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sldNum" idx="12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s-ES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Galicia offers unique opportunities to develop innovative products focused on </a:t>
            </a:r>
            <a:r>
              <a:rPr lang="en-US" sz="12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real use cases, that can be piloted at large scale in leading industrial sectors, </a:t>
            </a:r>
            <a:r>
              <a:rPr lang="en-US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with large potential </a:t>
            </a:r>
            <a:r>
              <a:rPr lang="en-US" sz="12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impact at a global level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sldNum" idx="12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s-ES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9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5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5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30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16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258860" y="277363"/>
            <a:ext cx="11648694" cy="4843309"/>
          </a:xfrm>
          <a:prstGeom prst="rect">
            <a:avLst/>
          </a:prstGeom>
          <a:solidFill>
            <a:srgbClr val="EA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418" y="2156605"/>
            <a:ext cx="10515382" cy="980953"/>
          </a:xfrm>
        </p:spPr>
        <p:txBody>
          <a:bodyPr anchor="b"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9" y="5264090"/>
            <a:ext cx="2381510" cy="140098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38418" y="3280976"/>
            <a:ext cx="10515382" cy="8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214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89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n subtítulo">
  <p:cSld name="Dos columnas con sub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620050" y="365126"/>
            <a:ext cx="1099187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604202" y="2425148"/>
            <a:ext cx="5055950" cy="364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2"/>
          </p:nvPr>
        </p:nvSpPr>
        <p:spPr>
          <a:xfrm>
            <a:off x="6555978" y="2425148"/>
            <a:ext cx="5055950" cy="363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/>
          <p:nvPr/>
        </p:nvSpPr>
        <p:spPr>
          <a:xfrm>
            <a:off x="620050" y="1306239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3"/>
          </p:nvPr>
        </p:nvSpPr>
        <p:spPr>
          <a:xfrm>
            <a:off x="604202" y="1544128"/>
            <a:ext cx="5055950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4"/>
          </p:nvPr>
        </p:nvSpPr>
        <p:spPr>
          <a:xfrm>
            <a:off x="6555979" y="1534439"/>
            <a:ext cx="5055950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6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58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a columna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050" y="365126"/>
            <a:ext cx="10991878" cy="813594"/>
          </a:xfrm>
        </p:spPr>
        <p:txBody>
          <a:bodyPr anchor="b"/>
          <a:lstStyle>
            <a:lvl1pPr>
              <a:defRPr b="1">
                <a:solidFill>
                  <a:srgbClr val="EA23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4202" y="2425148"/>
            <a:ext cx="11007727" cy="3647661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Rectángulo 5"/>
          <p:cNvSpPr/>
          <p:nvPr userDrawn="1"/>
        </p:nvSpPr>
        <p:spPr>
          <a:xfrm>
            <a:off x="620050" y="1306239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604202" y="1544128"/>
            <a:ext cx="11007726" cy="69062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07" y="6262185"/>
            <a:ext cx="532151" cy="4592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40" y="6497740"/>
            <a:ext cx="1480550" cy="1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8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a columna con subtítulo">
  <p:cSld name="Una columna con sub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620050" y="365126"/>
            <a:ext cx="1099187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604203" y="2425149"/>
            <a:ext cx="11007727" cy="364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/>
          <p:nvPr/>
        </p:nvSpPr>
        <p:spPr>
          <a:xfrm>
            <a:off x="620050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2"/>
          </p:nvPr>
        </p:nvSpPr>
        <p:spPr>
          <a:xfrm>
            <a:off x="604202" y="1544128"/>
            <a:ext cx="11007726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211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a columna con subtítulo">
  <p:cSld name="1_Una columna con sub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620050" y="365126"/>
            <a:ext cx="1099187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604202" y="2425148"/>
            <a:ext cx="11007727" cy="364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/>
          <p:nvPr/>
        </p:nvSpPr>
        <p:spPr>
          <a:xfrm>
            <a:off x="620050" y="1306239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3600"/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604202" y="1544128"/>
            <a:ext cx="11007726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799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66"/>
              <a:buNone/>
              <a:defRPr sz="2133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732"/>
              <a:buNone/>
              <a:defRPr sz="1866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732"/>
              <a:buNone/>
              <a:defRPr sz="1866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732"/>
              <a:buNone/>
              <a:defRPr sz="1866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732"/>
              <a:buNone/>
              <a:defRPr sz="1866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732"/>
              <a:buNone/>
              <a:defRPr sz="1866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732"/>
              <a:buNone/>
              <a:defRPr sz="186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7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95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/>
          <p:nvPr/>
        </p:nvSpPr>
        <p:spPr>
          <a:xfrm>
            <a:off x="258860" y="277364"/>
            <a:ext cx="11648694" cy="4843309"/>
          </a:xfrm>
          <a:prstGeom prst="rect">
            <a:avLst/>
          </a:prstGeom>
          <a:solidFill>
            <a:srgbClr val="EA2329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8418" y="2156606"/>
            <a:ext cx="10515382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  <a:defRPr sz="2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459" y="5264091"/>
            <a:ext cx="2381510" cy="140098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838418" y="3280977"/>
            <a:ext cx="10515382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7044" y="6404878"/>
            <a:ext cx="5030510" cy="18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044" y="6394015"/>
            <a:ext cx="5030510" cy="185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30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89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">
  <p:cSld name="Dos columna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20050" y="365126"/>
            <a:ext cx="1099187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604202" y="1609484"/>
            <a:ext cx="5055950" cy="446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6555978" y="1593058"/>
            <a:ext cx="5055950" cy="446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96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7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99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n subtítulo">
  <p:cSld name="Dos columnas con subtítu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620050" y="365126"/>
            <a:ext cx="1099187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604202" y="2425149"/>
            <a:ext cx="5055950" cy="364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2"/>
          </p:nvPr>
        </p:nvSpPr>
        <p:spPr>
          <a:xfrm>
            <a:off x="6555978" y="2425148"/>
            <a:ext cx="5055950" cy="363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/>
          <p:nvPr/>
        </p:nvSpPr>
        <p:spPr>
          <a:xfrm>
            <a:off x="620050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604202" y="1544128"/>
            <a:ext cx="5055950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6555980" y="1534439"/>
            <a:ext cx="5055950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99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s columnas">
  <p:cSld name="Tres columna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620050" y="365126"/>
            <a:ext cx="1099187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604202" y="1593057"/>
            <a:ext cx="3399000" cy="447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4408565" y="1593057"/>
            <a:ext cx="3399000" cy="447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3"/>
          </p:nvPr>
        </p:nvSpPr>
        <p:spPr>
          <a:xfrm>
            <a:off x="8212928" y="1602850"/>
            <a:ext cx="3399000" cy="447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65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7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s columnas con subtítulo">
  <p:cSld name="Tres columnas con sub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620050" y="365126"/>
            <a:ext cx="1099187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604202" y="2425149"/>
            <a:ext cx="3399000" cy="364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/>
          <p:nvPr/>
        </p:nvSpPr>
        <p:spPr>
          <a:xfrm>
            <a:off x="620050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2"/>
          </p:nvPr>
        </p:nvSpPr>
        <p:spPr>
          <a:xfrm>
            <a:off x="604202" y="1544128"/>
            <a:ext cx="3399000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 txBox="1">
            <a:spLocks noGrp="1"/>
          </p:cNvSpPr>
          <p:nvPr>
            <p:ph type="body" idx="3"/>
          </p:nvPr>
        </p:nvSpPr>
        <p:spPr>
          <a:xfrm>
            <a:off x="4408565" y="2425149"/>
            <a:ext cx="3399000" cy="364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4"/>
          </p:nvPr>
        </p:nvSpPr>
        <p:spPr>
          <a:xfrm>
            <a:off x="4408565" y="1544128"/>
            <a:ext cx="3399000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5"/>
          </p:nvPr>
        </p:nvSpPr>
        <p:spPr>
          <a:xfrm>
            <a:off x="8212928" y="2434942"/>
            <a:ext cx="3399000" cy="364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6"/>
          </p:nvPr>
        </p:nvSpPr>
        <p:spPr>
          <a:xfrm>
            <a:off x="8212928" y="1553921"/>
            <a:ext cx="3399000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47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con tres imágenes abajo">
  <p:cSld name="Título con tres imágenes abaj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0" y="3759200"/>
            <a:ext cx="3949574" cy="309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4119245" y="3759200"/>
            <a:ext cx="3949636" cy="309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4"/>
          </p:nvPr>
        </p:nvSpPr>
        <p:spPr>
          <a:xfrm>
            <a:off x="8238554" y="3759200"/>
            <a:ext cx="3953447" cy="309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604202" y="189783"/>
            <a:ext cx="10967961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604202" y="1544129"/>
            <a:ext cx="10967961" cy="179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/>
          <p:nvPr/>
        </p:nvSpPr>
        <p:spPr>
          <a:xfrm>
            <a:off x="5754104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  <p:extLst>
      <p:ext uri="{BB962C8B-B14F-4D97-AF65-F5344CB8AC3E}">
        <p14:creationId xmlns:p14="http://schemas.microsoft.com/office/powerpoint/2010/main" val="27417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12">
          <p15:clr>
            <a:srgbClr val="FBAE40"/>
          </p15:clr>
        </p15:guide>
        <p15:guide id="2" pos="1502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con tres columnas de texto abajo">
  <p:cSld name="Título con tres columnas de texto abaj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body" idx="1"/>
          </p:nvPr>
        </p:nvSpPr>
        <p:spPr>
          <a:xfrm>
            <a:off x="1121724" y="3824819"/>
            <a:ext cx="2841864" cy="5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2"/>
          </p:nvPr>
        </p:nvSpPr>
        <p:spPr>
          <a:xfrm>
            <a:off x="4882383" y="3824819"/>
            <a:ext cx="2841864" cy="5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3"/>
          </p:nvPr>
        </p:nvSpPr>
        <p:spPr>
          <a:xfrm>
            <a:off x="8643041" y="3835325"/>
            <a:ext cx="2841864" cy="5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604203" y="189783"/>
            <a:ext cx="11007727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4"/>
          </p:nvPr>
        </p:nvSpPr>
        <p:spPr>
          <a:xfrm>
            <a:off x="604203" y="1544128"/>
            <a:ext cx="11007727" cy="123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/>
          <p:nvPr/>
        </p:nvSpPr>
        <p:spPr>
          <a:xfrm>
            <a:off x="5754104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96" name="Google Shape;9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7"/>
          <p:cNvSpPr txBox="1">
            <a:spLocks noGrp="1"/>
          </p:cNvSpPr>
          <p:nvPr>
            <p:ph type="body" idx="5"/>
          </p:nvPr>
        </p:nvSpPr>
        <p:spPr>
          <a:xfrm>
            <a:off x="1121724" y="4550877"/>
            <a:ext cx="2841864" cy="152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6"/>
          </p:nvPr>
        </p:nvSpPr>
        <p:spPr>
          <a:xfrm>
            <a:off x="4882383" y="4550877"/>
            <a:ext cx="2841864" cy="152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body" idx="7"/>
          </p:nvPr>
        </p:nvSpPr>
        <p:spPr>
          <a:xfrm>
            <a:off x="8643041" y="4550877"/>
            <a:ext cx="2841864" cy="152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605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s columnas con espacio para icono">
  <p:cSld name="Tres columnas con espacio para icon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620050" y="189783"/>
            <a:ext cx="10515382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/>
          <p:nvPr/>
        </p:nvSpPr>
        <p:spPr>
          <a:xfrm>
            <a:off x="620050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>
            <a:off x="1121724" y="1771733"/>
            <a:ext cx="2841864" cy="5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2"/>
          </p:nvPr>
        </p:nvSpPr>
        <p:spPr>
          <a:xfrm>
            <a:off x="4882383" y="1771733"/>
            <a:ext cx="2841864" cy="5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3"/>
          </p:nvPr>
        </p:nvSpPr>
        <p:spPr>
          <a:xfrm>
            <a:off x="8643041" y="1782239"/>
            <a:ext cx="2841864" cy="5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8"/>
          <p:cNvSpPr txBox="1">
            <a:spLocks noGrp="1"/>
          </p:cNvSpPr>
          <p:nvPr>
            <p:ph type="body" idx="4"/>
          </p:nvPr>
        </p:nvSpPr>
        <p:spPr>
          <a:xfrm>
            <a:off x="1121724" y="2497791"/>
            <a:ext cx="2841864" cy="344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5"/>
          </p:nvPr>
        </p:nvSpPr>
        <p:spPr>
          <a:xfrm>
            <a:off x="8659819" y="2497791"/>
            <a:ext cx="2841864" cy="344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6"/>
          </p:nvPr>
        </p:nvSpPr>
        <p:spPr>
          <a:xfrm>
            <a:off x="4882383" y="2509463"/>
            <a:ext cx="2841864" cy="344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63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s columnas a dos alturas">
  <p:cSld name="Tres columnas a dos altura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body" idx="1"/>
          </p:nvPr>
        </p:nvSpPr>
        <p:spPr>
          <a:xfrm>
            <a:off x="1000922" y="2417130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2"/>
          </p:nvPr>
        </p:nvSpPr>
        <p:spPr>
          <a:xfrm>
            <a:off x="4761581" y="2417130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3"/>
          </p:nvPr>
        </p:nvSpPr>
        <p:spPr>
          <a:xfrm>
            <a:off x="8522239" y="2427636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604203" y="189783"/>
            <a:ext cx="11007727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4"/>
          </p:nvPr>
        </p:nvSpPr>
        <p:spPr>
          <a:xfrm>
            <a:off x="604203" y="1544130"/>
            <a:ext cx="11007727" cy="5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/>
          <p:nvPr/>
        </p:nvSpPr>
        <p:spPr>
          <a:xfrm>
            <a:off x="5754104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119" name="Google Shape;1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9"/>
          <p:cNvSpPr txBox="1">
            <a:spLocks noGrp="1"/>
          </p:cNvSpPr>
          <p:nvPr>
            <p:ph type="body" idx="5"/>
          </p:nvPr>
        </p:nvSpPr>
        <p:spPr>
          <a:xfrm>
            <a:off x="1000922" y="3033857"/>
            <a:ext cx="2841864" cy="99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6"/>
          </p:nvPr>
        </p:nvSpPr>
        <p:spPr>
          <a:xfrm>
            <a:off x="4761581" y="3033857"/>
            <a:ext cx="2841864" cy="99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7"/>
          </p:nvPr>
        </p:nvSpPr>
        <p:spPr>
          <a:xfrm>
            <a:off x="8522239" y="3033857"/>
            <a:ext cx="2841864" cy="99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8"/>
          </p:nvPr>
        </p:nvSpPr>
        <p:spPr>
          <a:xfrm>
            <a:off x="1000922" y="4368914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9"/>
          </p:nvPr>
        </p:nvSpPr>
        <p:spPr>
          <a:xfrm>
            <a:off x="4761581" y="4368914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3"/>
          </p:nvPr>
        </p:nvSpPr>
        <p:spPr>
          <a:xfrm>
            <a:off x="8522239" y="4379420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14"/>
          </p:nvPr>
        </p:nvSpPr>
        <p:spPr>
          <a:xfrm>
            <a:off x="1000922" y="4985640"/>
            <a:ext cx="2841864" cy="99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5"/>
          </p:nvPr>
        </p:nvSpPr>
        <p:spPr>
          <a:xfrm>
            <a:off x="4761581" y="4985640"/>
            <a:ext cx="2841864" cy="99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6"/>
          </p:nvPr>
        </p:nvSpPr>
        <p:spPr>
          <a:xfrm>
            <a:off x="8522239" y="4985640"/>
            <a:ext cx="2841864" cy="99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375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5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mpleta">
  <p:cSld name="Imagen completa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>
            <a:spLocks noGrp="1"/>
          </p:cNvSpPr>
          <p:nvPr>
            <p:ph type="pic" idx="2"/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256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dos columnas a dos alturas">
  <p:cSld name="Imagen con dos columnas a dos altura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>
            <a:spLocks noGrp="1"/>
          </p:cNvSpPr>
          <p:nvPr>
            <p:ph type="pic" idx="2"/>
          </p:nvPr>
        </p:nvSpPr>
        <p:spPr>
          <a:xfrm>
            <a:off x="1" y="0"/>
            <a:ext cx="50652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pic>
        <p:nvPicPr>
          <p:cNvPr id="134" name="Google Shape;13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5602672" y="2657299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3"/>
          </p:nvPr>
        </p:nvSpPr>
        <p:spPr>
          <a:xfrm>
            <a:off x="8746943" y="2667805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body" idx="4"/>
          </p:nvPr>
        </p:nvSpPr>
        <p:spPr>
          <a:xfrm>
            <a:off x="5602672" y="3274025"/>
            <a:ext cx="2841864" cy="7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5"/>
          </p:nvPr>
        </p:nvSpPr>
        <p:spPr>
          <a:xfrm>
            <a:off x="8746943" y="3274025"/>
            <a:ext cx="2841864" cy="7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6"/>
          </p:nvPr>
        </p:nvSpPr>
        <p:spPr>
          <a:xfrm>
            <a:off x="5602672" y="4597514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7"/>
          </p:nvPr>
        </p:nvSpPr>
        <p:spPr>
          <a:xfrm>
            <a:off x="8746943" y="4608020"/>
            <a:ext cx="2841864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8"/>
          </p:nvPr>
        </p:nvSpPr>
        <p:spPr>
          <a:xfrm>
            <a:off x="5602672" y="5214241"/>
            <a:ext cx="2841864" cy="7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body" idx="9"/>
          </p:nvPr>
        </p:nvSpPr>
        <p:spPr>
          <a:xfrm>
            <a:off x="8746943" y="5214241"/>
            <a:ext cx="2841864" cy="7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5602672" y="365126"/>
            <a:ext cx="5986134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/>
          <p:nvPr/>
        </p:nvSpPr>
        <p:spPr>
          <a:xfrm>
            <a:off x="5618521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13"/>
          </p:nvPr>
        </p:nvSpPr>
        <p:spPr>
          <a:xfrm>
            <a:off x="5602672" y="1544128"/>
            <a:ext cx="5055950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46" name="Google Shape;1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951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derecha">
  <p:cSld name="Imagen derecha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>
            <a:spLocks noGrp="1"/>
          </p:cNvSpPr>
          <p:nvPr>
            <p:ph type="pic" idx="2"/>
          </p:nvPr>
        </p:nvSpPr>
        <p:spPr>
          <a:xfrm>
            <a:off x="7336990" y="0"/>
            <a:ext cx="48550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1"/>
          </p:nvPr>
        </p:nvSpPr>
        <p:spPr>
          <a:xfrm>
            <a:off x="1153240" y="1854069"/>
            <a:ext cx="5437096" cy="35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3"/>
          </p:nvPr>
        </p:nvSpPr>
        <p:spPr>
          <a:xfrm>
            <a:off x="1153240" y="2295443"/>
            <a:ext cx="5437096" cy="7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>
            <a:off x="604202" y="365126"/>
            <a:ext cx="5986134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body" idx="4"/>
          </p:nvPr>
        </p:nvSpPr>
        <p:spPr>
          <a:xfrm>
            <a:off x="1153239" y="3252173"/>
            <a:ext cx="5437096" cy="35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5"/>
          </p:nvPr>
        </p:nvSpPr>
        <p:spPr>
          <a:xfrm>
            <a:off x="1153239" y="3693547"/>
            <a:ext cx="5437096" cy="7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6"/>
          </p:nvPr>
        </p:nvSpPr>
        <p:spPr>
          <a:xfrm>
            <a:off x="1153239" y="4650278"/>
            <a:ext cx="5437096" cy="35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7"/>
          </p:nvPr>
        </p:nvSpPr>
        <p:spPr>
          <a:xfrm>
            <a:off x="1153239" y="5091652"/>
            <a:ext cx="5437096" cy="7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574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890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gen derecha recortada">
  <p:cSld name="Imgen derecha recortada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>
            <a:spLocks noGrp="1"/>
          </p:cNvSpPr>
          <p:nvPr>
            <p:ph type="pic" idx="2"/>
          </p:nvPr>
        </p:nvSpPr>
        <p:spPr>
          <a:xfrm>
            <a:off x="6303050" y="2803731"/>
            <a:ext cx="5888950" cy="27549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pic>
        <p:nvPicPr>
          <p:cNvPr id="158" name="Google Shape;15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604203" y="2391677"/>
            <a:ext cx="2420295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3"/>
          </p:nvPr>
        </p:nvSpPr>
        <p:spPr>
          <a:xfrm>
            <a:off x="604203" y="3008404"/>
            <a:ext cx="2420295" cy="108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4"/>
          </p:nvPr>
        </p:nvSpPr>
        <p:spPr>
          <a:xfrm>
            <a:off x="604203" y="4331892"/>
            <a:ext cx="2420295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5"/>
          </p:nvPr>
        </p:nvSpPr>
        <p:spPr>
          <a:xfrm>
            <a:off x="604203" y="4948619"/>
            <a:ext cx="2420295" cy="108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604203" y="189783"/>
            <a:ext cx="11007727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body" idx="6"/>
          </p:nvPr>
        </p:nvSpPr>
        <p:spPr>
          <a:xfrm>
            <a:off x="604203" y="1544130"/>
            <a:ext cx="11007727" cy="5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/>
          <p:nvPr/>
        </p:nvSpPr>
        <p:spPr>
          <a:xfrm>
            <a:off x="5754104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7"/>
          </p:nvPr>
        </p:nvSpPr>
        <p:spPr>
          <a:xfrm>
            <a:off x="3333810" y="2391677"/>
            <a:ext cx="2420295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8"/>
          </p:nvPr>
        </p:nvSpPr>
        <p:spPr>
          <a:xfrm>
            <a:off x="3333810" y="3008404"/>
            <a:ext cx="2420295" cy="108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9"/>
          </p:nvPr>
        </p:nvSpPr>
        <p:spPr>
          <a:xfrm>
            <a:off x="3333810" y="4331892"/>
            <a:ext cx="2420295" cy="53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3"/>
          </p:nvPr>
        </p:nvSpPr>
        <p:spPr>
          <a:xfrm>
            <a:off x="3333810" y="4948619"/>
            <a:ext cx="2420295" cy="108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557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atro imágenes y una columna de texto">
  <p:cSld name="Cuatro imágenes y una columna de text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>
            <a:spLocks noGrp="1"/>
          </p:cNvSpPr>
          <p:nvPr>
            <p:ph type="pic" idx="2"/>
          </p:nvPr>
        </p:nvSpPr>
        <p:spPr>
          <a:xfrm>
            <a:off x="604202" y="1808922"/>
            <a:ext cx="2757410" cy="1899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73" name="Google Shape;173;p34"/>
          <p:cNvSpPr>
            <a:spLocks noGrp="1"/>
          </p:cNvSpPr>
          <p:nvPr>
            <p:ph type="pic" idx="3"/>
          </p:nvPr>
        </p:nvSpPr>
        <p:spPr>
          <a:xfrm>
            <a:off x="3584488" y="1808921"/>
            <a:ext cx="2757410" cy="1899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74" name="Google Shape;174;p34"/>
          <p:cNvSpPr>
            <a:spLocks noGrp="1"/>
          </p:cNvSpPr>
          <p:nvPr>
            <p:ph type="pic" idx="4"/>
          </p:nvPr>
        </p:nvSpPr>
        <p:spPr>
          <a:xfrm>
            <a:off x="604202" y="3954981"/>
            <a:ext cx="2757410" cy="1899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75" name="Google Shape;175;p34"/>
          <p:cNvSpPr>
            <a:spLocks noGrp="1"/>
          </p:cNvSpPr>
          <p:nvPr>
            <p:ph type="pic" idx="5"/>
          </p:nvPr>
        </p:nvSpPr>
        <p:spPr>
          <a:xfrm>
            <a:off x="3584488" y="3954980"/>
            <a:ext cx="2757410" cy="1899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pic>
        <p:nvPicPr>
          <p:cNvPr id="176" name="Google Shape;17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 txBox="1">
            <a:spLocks noGrp="1"/>
          </p:cNvSpPr>
          <p:nvPr>
            <p:ph type="title"/>
          </p:nvPr>
        </p:nvSpPr>
        <p:spPr>
          <a:xfrm>
            <a:off x="604203" y="189783"/>
            <a:ext cx="11007727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body" idx="1"/>
          </p:nvPr>
        </p:nvSpPr>
        <p:spPr>
          <a:xfrm>
            <a:off x="6763609" y="2689942"/>
            <a:ext cx="4848320" cy="31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body" idx="6"/>
          </p:nvPr>
        </p:nvSpPr>
        <p:spPr>
          <a:xfrm>
            <a:off x="6763609" y="1808921"/>
            <a:ext cx="4848319" cy="6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697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redonda">
  <p:cSld name="Imagen redo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>
            <a:spLocks noGrp="1"/>
          </p:cNvSpPr>
          <p:nvPr>
            <p:ph type="pic" idx="2"/>
          </p:nvPr>
        </p:nvSpPr>
        <p:spPr>
          <a:xfrm>
            <a:off x="1073706" y="3151099"/>
            <a:ext cx="2813506" cy="281277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pic>
        <p:nvPicPr>
          <p:cNvPr id="183" name="Google Shape;18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5"/>
          <p:cNvSpPr txBox="1">
            <a:spLocks noGrp="1"/>
          </p:cNvSpPr>
          <p:nvPr>
            <p:ph type="title"/>
          </p:nvPr>
        </p:nvSpPr>
        <p:spPr>
          <a:xfrm>
            <a:off x="604203" y="189783"/>
            <a:ext cx="11007727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5"/>
          <p:cNvSpPr/>
          <p:nvPr/>
        </p:nvSpPr>
        <p:spPr>
          <a:xfrm>
            <a:off x="5754104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604203" y="1544128"/>
            <a:ext cx="11007727" cy="123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3"/>
          </p:nvPr>
        </p:nvSpPr>
        <p:spPr>
          <a:xfrm>
            <a:off x="4882384" y="3481345"/>
            <a:ext cx="6729545" cy="170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56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is imágenes">
  <p:cSld name="Seis imágene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>
            <a:spLocks noGrp="1"/>
          </p:cNvSpPr>
          <p:nvPr>
            <p:ph type="pic" idx="2"/>
          </p:nvPr>
        </p:nvSpPr>
        <p:spPr>
          <a:xfrm>
            <a:off x="1238897" y="2952723"/>
            <a:ext cx="2694475" cy="13345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>
            <a:spLocks noGrp="1"/>
          </p:cNvSpPr>
          <p:nvPr>
            <p:ph type="pic" idx="3"/>
          </p:nvPr>
        </p:nvSpPr>
        <p:spPr>
          <a:xfrm>
            <a:off x="4748764" y="2952722"/>
            <a:ext cx="2694475" cy="1334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>
            <a:spLocks noGrp="1"/>
          </p:cNvSpPr>
          <p:nvPr>
            <p:ph type="pic" idx="4"/>
          </p:nvPr>
        </p:nvSpPr>
        <p:spPr>
          <a:xfrm>
            <a:off x="1238897" y="4627065"/>
            <a:ext cx="2694475" cy="13345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>
            <a:spLocks noGrp="1"/>
          </p:cNvSpPr>
          <p:nvPr>
            <p:ph type="pic" idx="5"/>
          </p:nvPr>
        </p:nvSpPr>
        <p:spPr>
          <a:xfrm>
            <a:off x="4748764" y="4627065"/>
            <a:ext cx="2694475" cy="1334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94" name="Google Shape;194;p36"/>
          <p:cNvSpPr>
            <a:spLocks noGrp="1"/>
          </p:cNvSpPr>
          <p:nvPr>
            <p:ph type="pic" idx="6"/>
          </p:nvPr>
        </p:nvSpPr>
        <p:spPr>
          <a:xfrm>
            <a:off x="8234276" y="2952722"/>
            <a:ext cx="2694475" cy="1334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>
            <a:spLocks noGrp="1"/>
          </p:cNvSpPr>
          <p:nvPr>
            <p:ph type="pic" idx="7"/>
          </p:nvPr>
        </p:nvSpPr>
        <p:spPr>
          <a:xfrm>
            <a:off x="8234276" y="4627065"/>
            <a:ext cx="2694475" cy="1334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604203" y="189783"/>
            <a:ext cx="11007727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/>
          <p:nvPr/>
        </p:nvSpPr>
        <p:spPr>
          <a:xfrm>
            <a:off x="5754104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604203" y="1544128"/>
            <a:ext cx="11007727" cy="123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9" name="Google Shape;19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543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s imágenes con textos individuales">
  <p:cSld name="Tres imágenes con textos individuale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>
            <a:spLocks noGrp="1"/>
          </p:cNvSpPr>
          <p:nvPr>
            <p:ph type="pic" idx="2"/>
          </p:nvPr>
        </p:nvSpPr>
        <p:spPr>
          <a:xfrm>
            <a:off x="1247873" y="3091414"/>
            <a:ext cx="3005240" cy="19314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>
            <a:spLocks noGrp="1"/>
          </p:cNvSpPr>
          <p:nvPr>
            <p:ph type="pic" idx="3"/>
          </p:nvPr>
        </p:nvSpPr>
        <p:spPr>
          <a:xfrm>
            <a:off x="4574325" y="3091414"/>
            <a:ext cx="3005240" cy="19314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204" name="Google Shape;204;p37"/>
          <p:cNvSpPr>
            <a:spLocks noGrp="1"/>
          </p:cNvSpPr>
          <p:nvPr>
            <p:ph type="pic" idx="4"/>
          </p:nvPr>
        </p:nvSpPr>
        <p:spPr>
          <a:xfrm>
            <a:off x="7900777" y="3091414"/>
            <a:ext cx="3005240" cy="19314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5608" y="6262185"/>
            <a:ext cx="532151" cy="4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604203" y="189783"/>
            <a:ext cx="11007727" cy="9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2329"/>
              </a:buClr>
              <a:buSzPts val="6000"/>
              <a:buFont typeface="Arial"/>
              <a:buNone/>
              <a:defRPr sz="3000" b="1">
                <a:solidFill>
                  <a:srgbClr val="EA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7"/>
          <p:cNvSpPr/>
          <p:nvPr/>
        </p:nvSpPr>
        <p:spPr>
          <a:xfrm>
            <a:off x="5754104" y="1306240"/>
            <a:ext cx="682878" cy="62873"/>
          </a:xfrm>
          <a:prstGeom prst="rect">
            <a:avLst/>
          </a:prstGeom>
          <a:solidFill>
            <a:srgbClr val="EC222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604203" y="1544128"/>
            <a:ext cx="11007727" cy="123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5"/>
          </p:nvPr>
        </p:nvSpPr>
        <p:spPr>
          <a:xfrm>
            <a:off x="1247873" y="5167656"/>
            <a:ext cx="3005240" cy="33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6"/>
          </p:nvPr>
        </p:nvSpPr>
        <p:spPr>
          <a:xfrm>
            <a:off x="1247873" y="5586952"/>
            <a:ext cx="3005240" cy="5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7"/>
          </p:nvPr>
        </p:nvSpPr>
        <p:spPr>
          <a:xfrm>
            <a:off x="4574325" y="5167656"/>
            <a:ext cx="3005240" cy="33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8"/>
          </p:nvPr>
        </p:nvSpPr>
        <p:spPr>
          <a:xfrm>
            <a:off x="4574325" y="5586952"/>
            <a:ext cx="3005240" cy="5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9"/>
          </p:nvPr>
        </p:nvSpPr>
        <p:spPr>
          <a:xfrm>
            <a:off x="7900777" y="5159659"/>
            <a:ext cx="3005240" cy="33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b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1600"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1300"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3"/>
          </p:nvPr>
        </p:nvSpPr>
        <p:spPr>
          <a:xfrm>
            <a:off x="7900777" y="5578955"/>
            <a:ext cx="3005240" cy="5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5" name="Google Shape;21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40" y="6497740"/>
            <a:ext cx="1480550" cy="17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449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se con fondo Gradiant">
  <p:cSld name="frase con fondo Gradia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604203" y="1143940"/>
            <a:ext cx="11007727" cy="327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604203" y="4744528"/>
            <a:ext cx="11007727" cy="123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63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se con imagen personalizada">
  <p:cSld name="Frase con imagen personalizada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>
            <a:spLocks noGrp="1"/>
          </p:cNvSpPr>
          <p:nvPr>
            <p:ph type="pic" idx="2"/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604203" y="1143940"/>
            <a:ext cx="11007727" cy="327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604203" y="4744528"/>
            <a:ext cx="11007727" cy="123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24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 sz="21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666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838418" y="365126"/>
            <a:ext cx="105153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509155" y="1485901"/>
            <a:ext cx="10048010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2363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title"/>
          </p:nvPr>
        </p:nvSpPr>
        <p:spPr>
          <a:xfrm>
            <a:off x="838418" y="365126"/>
            <a:ext cx="105153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9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48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4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4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40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61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95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66C6-2D2C-4263-8C3F-A2F6C6F3DCCC}" type="datetimeFigureOut">
              <a:rPr lang="es-ES" smtClean="0"/>
              <a:t>2/12/20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D3EC5-9D34-49BE-820C-E0FAB9E53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31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716" r:id="rId13"/>
    <p:sldLayoutId id="2147483717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418" y="365126"/>
            <a:ext cx="105153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610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luminado, teclado, oscuro, vista&#10;&#10;Descripción generada automáticamente">
            <a:extLst>
              <a:ext uri="{FF2B5EF4-FFF2-40B4-BE49-F238E27FC236}">
                <a16:creationId xmlns:a16="http://schemas.microsoft.com/office/drawing/2014/main" id="{1E943867-682C-7E48-BB13-E3E0102363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 b="31260"/>
          <a:stretch/>
        </p:blipFill>
        <p:spPr>
          <a:xfrm>
            <a:off x="0" y="0"/>
            <a:ext cx="12192000" cy="51162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49F7FC-1EEB-F14B-8C67-D468114F7336}"/>
              </a:ext>
            </a:extLst>
          </p:cNvPr>
          <p:cNvSpPr txBox="1"/>
          <p:nvPr/>
        </p:nvSpPr>
        <p:spPr>
          <a:xfrm>
            <a:off x="375557" y="2536371"/>
            <a:ext cx="11440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Gradiant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lanza un laboratorio 5G para situar a Galicia como referente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56169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219456" y="365126"/>
            <a:ext cx="11972544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3600" dirty="0" err="1"/>
              <a:t>Gradiant</a:t>
            </a:r>
            <a:r>
              <a:rPr lang="es-ES" sz="3600" dirty="0"/>
              <a:t> lanza el primer centro de innovación 5G en Galicia</a:t>
            </a:r>
            <a:endParaRPr sz="3600" dirty="0"/>
          </a:p>
        </p:txBody>
      </p:sp>
      <p:sp>
        <p:nvSpPr>
          <p:cNvPr id="230" name="Google Shape;230;p3"/>
          <p:cNvSpPr txBox="1">
            <a:spLocks noGrp="1"/>
          </p:cNvSpPr>
          <p:nvPr>
            <p:ph type="body" idx="1"/>
          </p:nvPr>
        </p:nvSpPr>
        <p:spPr>
          <a:xfrm>
            <a:off x="6095999" y="2332272"/>
            <a:ext cx="6096001" cy="474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Laboratorio de innovación abierto para el estudio, diseño, desarrollo y validación de tecnologías 5G.</a:t>
            </a:r>
            <a:endParaRPr lang="es-ES" sz="18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ES" sz="1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Acelerador de la adopción empresarial de tecnología 5G.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ES" sz="1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800" dirty="0">
                <a:solidFill>
                  <a:prstClr val="black"/>
                </a:solidFill>
              </a:rPr>
              <a:t>Sede Vigo.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ES" sz="1800" dirty="0">
              <a:solidFill>
                <a:prstClr val="black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800" dirty="0">
                <a:solidFill>
                  <a:prstClr val="black"/>
                </a:solidFill>
              </a:rPr>
              <a:t>Puesta en marcha: enero 2021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ES" sz="18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</a:rPr>
              <a:t>100 profesionales.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s-ES" sz="18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</a:rPr>
              <a:t>1M€ financiación inicial del Ministerio de Innovación.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s-ES" sz="1800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Font typeface="Noto Sans Symbols"/>
              <a:buChar char="✔"/>
            </a:pPr>
            <a:endParaRPr lang="es-ES" sz="1800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Font typeface="Noto Sans Symbols"/>
              <a:buChar char="✔"/>
            </a:pPr>
            <a:endParaRPr lang="es-ES" sz="1600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Font typeface="Noto Sans Symbols"/>
              <a:buChar char="✔"/>
            </a:pPr>
            <a:endParaRPr lang="es-ES" sz="2400" dirty="0"/>
          </a:p>
          <a:p>
            <a:pPr marL="1333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136"/>
              </a:buClr>
              <a:buSzPts val="21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3">
            <a:alphaModFix/>
          </a:blip>
          <a:srcRect r="28727"/>
          <a:stretch/>
        </p:blipFill>
        <p:spPr>
          <a:xfrm>
            <a:off x="0" y="2332272"/>
            <a:ext cx="5638800" cy="4525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3F30D4-6C90-CA41-B23B-7EFB6549D9F5}"/>
              </a:ext>
            </a:extLst>
          </p:cNvPr>
          <p:cNvSpPr txBox="1"/>
          <p:nvPr/>
        </p:nvSpPr>
        <p:spPr>
          <a:xfrm>
            <a:off x="11944350" y="6534570"/>
            <a:ext cx="24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438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241" y="365126"/>
            <a:ext cx="11811830" cy="813594"/>
          </a:xfrm>
        </p:spPr>
        <p:txBody>
          <a:bodyPr>
            <a:noAutofit/>
          </a:bodyPr>
          <a:lstStyle/>
          <a:p>
            <a:r>
              <a:rPr lang="es-ES" sz="3200" dirty="0">
                <a:latin typeface="+mj-lt"/>
                <a:cs typeface="Calibri" panose="020F0502020204030204" pitchFamily="34" charset="0"/>
              </a:rPr>
              <a:t>Apertura a un </a:t>
            </a:r>
            <a:r>
              <a:rPr lang="es-ES" sz="3200" dirty="0">
                <a:solidFill>
                  <a:srgbClr val="EA2328"/>
                </a:solidFill>
                <a:latin typeface="+mj-lt"/>
                <a:cs typeface="Calibri" panose="020F0502020204030204" pitchFamily="34" charset="0"/>
              </a:rPr>
              <a:t>mercado</a:t>
            </a:r>
            <a:r>
              <a:rPr lang="es-ES" sz="3200" dirty="0">
                <a:latin typeface="+mj-lt"/>
                <a:cs typeface="Calibri" panose="020F0502020204030204" pitchFamily="34" charset="0"/>
              </a:rPr>
              <a:t> de 2 billones $ en 15 años</a:t>
            </a:r>
            <a:endParaRPr lang="es-ES" sz="3200" dirty="0">
              <a:latin typeface="+mj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22614" y="1400894"/>
            <a:ext cx="9937569" cy="5174078"/>
          </a:xfrm>
        </p:spPr>
        <p:txBody>
          <a:bodyPr>
            <a:noAutofit/>
          </a:bodyPr>
          <a:lstStyle/>
          <a:p>
            <a:pPr marL="136525" lvl="1" indent="-39688">
              <a:buSzPct val="150000"/>
              <a:tabLst>
                <a:tab pos="127000" algn="l"/>
              </a:tabLst>
            </a:pPr>
            <a:r>
              <a:rPr lang="es-ES" sz="1800" b="1" dirty="0">
                <a:solidFill>
                  <a:srgbClr val="EA2328"/>
                </a:solidFill>
                <a:sym typeface="Wingdings" panose="05000000000000000000" pitchFamily="2" charset="2"/>
              </a:rPr>
              <a:t>Transición del 4G al 5G</a:t>
            </a:r>
          </a:p>
          <a:p>
            <a:pPr marL="136525" lvl="1" indent="-39688">
              <a:buSzPct val="150000"/>
              <a:tabLst>
                <a:tab pos="127000" algn="l"/>
              </a:tabLst>
            </a:pPr>
            <a:r>
              <a:rPr lang="es-ES" sz="1800" dirty="0">
                <a:sym typeface="Wingdings" panose="05000000000000000000" pitchFamily="2" charset="2"/>
              </a:rPr>
              <a:t>				</a:t>
            </a:r>
          </a:p>
          <a:p>
            <a:pPr marL="136525" lvl="1" indent="-39688">
              <a:buSzPct val="150000"/>
              <a:tabLst>
                <a:tab pos="127000" algn="l"/>
              </a:tabLst>
            </a:pPr>
            <a:r>
              <a:rPr lang="es-ES" sz="1800" dirty="0">
                <a:sym typeface="Wingdings" panose="05000000000000000000" pitchFamily="2" charset="2"/>
              </a:rPr>
              <a:t>				</a:t>
            </a:r>
            <a:r>
              <a:rPr lang="es-ES" sz="2000" b="1" dirty="0">
                <a:sym typeface="Wingdings" panose="05000000000000000000" pitchFamily="2" charset="2"/>
              </a:rPr>
              <a:t>+15% </a:t>
            </a:r>
            <a:r>
              <a:rPr lang="es-ES" sz="1800" dirty="0">
                <a:sym typeface="Wingdings" panose="05000000000000000000" pitchFamily="2" charset="2"/>
              </a:rPr>
              <a:t>de las conexiones móviles globales en 2025 5G</a:t>
            </a:r>
          </a:p>
          <a:p>
            <a:pPr marL="114300" indent="0">
              <a:buSzPct val="150000"/>
            </a:pPr>
            <a:endParaRPr lang="es-ES" sz="1800" dirty="0">
              <a:sym typeface="Wingdings" panose="05000000000000000000" pitchFamily="2" charset="2"/>
            </a:endParaRPr>
          </a:p>
          <a:p>
            <a:pPr marL="114300" indent="0">
              <a:buSzPct val="150000"/>
            </a:pPr>
            <a:r>
              <a:rPr lang="es-ES" sz="1800" b="1" dirty="0">
                <a:solidFill>
                  <a:srgbClr val="EA2328"/>
                </a:solidFill>
                <a:sym typeface="Wingdings" panose="05000000000000000000" pitchFamily="2" charset="2"/>
              </a:rPr>
              <a:t>Efecto multiplicador en la economía</a:t>
            </a:r>
          </a:p>
          <a:p>
            <a:pPr marL="114300" indent="0">
              <a:buSzPct val="150000"/>
            </a:pPr>
            <a:endParaRPr lang="es-ES" sz="1800" dirty="0">
              <a:sym typeface="Wingdings" panose="05000000000000000000" pitchFamily="2" charset="2"/>
            </a:endParaRPr>
          </a:p>
          <a:p>
            <a:pPr marL="114300" indent="0">
              <a:buSzPct val="150000"/>
            </a:pPr>
            <a:r>
              <a:rPr lang="es-ES" sz="1800" dirty="0">
                <a:sym typeface="Wingdings" panose="05000000000000000000" pitchFamily="2" charset="2"/>
              </a:rPr>
              <a:t>		</a:t>
            </a:r>
            <a:r>
              <a:rPr lang="es-ES" sz="2000" b="1" dirty="0">
                <a:sym typeface="Wingdings" panose="05000000000000000000" pitchFamily="2" charset="2"/>
              </a:rPr>
              <a:t>+225.000 M€ </a:t>
            </a:r>
            <a:r>
              <a:rPr lang="es-ES" sz="1800" dirty="0">
                <a:sym typeface="Wingdings" panose="05000000000000000000" pitchFamily="2" charset="2"/>
              </a:rPr>
              <a:t>generados en los próximos años en la Unión Europea</a:t>
            </a:r>
          </a:p>
          <a:p>
            <a:pPr marL="114300" indent="0">
              <a:buSzPct val="150000"/>
            </a:pPr>
            <a:endParaRPr lang="es-ES" sz="1800" dirty="0">
              <a:sym typeface="Wingdings" panose="05000000000000000000" pitchFamily="2" charset="2"/>
            </a:endParaRPr>
          </a:p>
          <a:p>
            <a:pPr marL="114300" indent="0">
              <a:buSzPct val="150000"/>
            </a:pPr>
            <a:r>
              <a:rPr lang="es-ES" sz="1800" b="1" dirty="0">
                <a:solidFill>
                  <a:srgbClr val="EA2328"/>
                </a:solidFill>
                <a:sym typeface="Wingdings" panose="05000000000000000000" pitchFamily="2" charset="2"/>
              </a:rPr>
              <a:t>Efecto multiplicador en el sector TIC en Galicia</a:t>
            </a:r>
          </a:p>
          <a:p>
            <a:pPr marL="114300" indent="0">
              <a:buSzPct val="150000"/>
            </a:pPr>
            <a:endParaRPr lang="es-ES" sz="1800" dirty="0">
              <a:sym typeface="Wingdings" panose="05000000000000000000" pitchFamily="2" charset="2"/>
            </a:endParaRPr>
          </a:p>
          <a:p>
            <a:pPr marL="114300" indent="0">
              <a:buSzPct val="150000"/>
            </a:pPr>
            <a:endParaRPr lang="es-ES" sz="1800" dirty="0">
              <a:sym typeface="Wingdings" panose="05000000000000000000" pitchFamily="2" charset="2"/>
            </a:endParaRPr>
          </a:p>
          <a:p>
            <a:pPr marL="114300" indent="0">
              <a:buSzPct val="150000"/>
            </a:pPr>
            <a:endParaRPr lang="es-ES" sz="1800" dirty="0">
              <a:sym typeface="Wingdings" panose="05000000000000000000" pitchFamily="2" charset="2"/>
            </a:endParaRPr>
          </a:p>
          <a:p>
            <a:pPr marL="114300" indent="0">
              <a:buSzPct val="150000"/>
            </a:pPr>
            <a:r>
              <a:rPr lang="es-ES" sz="1800" b="1" dirty="0">
                <a:solidFill>
                  <a:srgbClr val="EA2328"/>
                </a:solidFill>
                <a:sym typeface="Wingdings" panose="05000000000000000000" pitchFamily="2" charset="2"/>
              </a:rPr>
              <a:t>Atracción de capital y talento internacional a Galicia                     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E5F3FD18-B1AB-DD47-A197-C728BA7085B5}"/>
              </a:ext>
            </a:extLst>
          </p:cNvPr>
          <p:cNvSpPr txBox="1">
            <a:spLocks/>
          </p:cNvSpPr>
          <p:nvPr/>
        </p:nvSpPr>
        <p:spPr>
          <a:xfrm>
            <a:off x="6590354" y="4972879"/>
            <a:ext cx="5045055" cy="48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L="1600200" marR="0" lvl="6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L="1828800" marR="0" lvl="7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L="2057400" marR="0" lvl="8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114300" indent="0">
              <a:buSzPct val="150000"/>
            </a:pPr>
            <a:r>
              <a:rPr lang="es-ES" sz="1800" b="1" kern="0" dirty="0">
                <a:solidFill>
                  <a:srgbClr val="EA2328"/>
                </a:solidFill>
                <a:sym typeface="Wingdings" panose="05000000000000000000" pitchFamily="2" charset="2"/>
              </a:rPr>
              <a:t>Desarrollo de sectores no tecnificados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266BA5-5F05-3641-A38C-B1338A9B2402}"/>
              </a:ext>
            </a:extLst>
          </p:cNvPr>
          <p:cNvSpPr txBox="1"/>
          <p:nvPr/>
        </p:nvSpPr>
        <p:spPr>
          <a:xfrm>
            <a:off x="11944350" y="6534570"/>
            <a:ext cx="24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A55640-C807-7E44-A7CD-92B709E447E1}"/>
              </a:ext>
            </a:extLst>
          </p:cNvPr>
          <p:cNvSpPr txBox="1"/>
          <p:nvPr/>
        </p:nvSpPr>
        <p:spPr>
          <a:xfrm>
            <a:off x="9359757" y="5969285"/>
            <a:ext cx="2465798" cy="811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215FA1A-A5A5-FA4C-A201-432E4792EF73}"/>
              </a:ext>
            </a:extLst>
          </p:cNvPr>
          <p:cNvSpPr txBox="1">
            <a:spLocks/>
          </p:cNvSpPr>
          <p:nvPr/>
        </p:nvSpPr>
        <p:spPr>
          <a:xfrm>
            <a:off x="8165494" y="6264255"/>
            <a:ext cx="3660061" cy="62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L="1600200" marR="0" lvl="6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L="1828800" marR="0" lvl="7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L="2057400" marR="0" lvl="8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114300" indent="0" algn="r">
              <a:buSzPct val="150000"/>
            </a:pPr>
            <a:r>
              <a:rPr lang="es-ES" sz="1200" kern="0" dirty="0">
                <a:sym typeface="Wingdings" panose="05000000000000000000" pitchFamily="2" charset="2"/>
              </a:rPr>
              <a:t>Fuente: Informe GSMA Mobile </a:t>
            </a:r>
            <a:r>
              <a:rPr lang="es-ES" sz="1200" kern="0" dirty="0" err="1">
                <a:sym typeface="Wingdings" panose="05000000000000000000" pitchFamily="2" charset="2"/>
              </a:rPr>
              <a:t>Economy</a:t>
            </a:r>
            <a:r>
              <a:rPr lang="es-ES" sz="1200" kern="0" dirty="0">
                <a:sym typeface="Wingdings" panose="05000000000000000000" pitchFamily="2" charset="2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7470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/>
        </p:nvSpPr>
        <p:spPr>
          <a:xfrm>
            <a:off x="4811779" y="5444194"/>
            <a:ext cx="2568439" cy="755919"/>
          </a:xfrm>
          <a:prstGeom prst="roundRect">
            <a:avLst/>
          </a:prstGeom>
          <a:noFill/>
          <a:ln>
            <a:solidFill>
              <a:srgbClr val="EA2328"/>
            </a:solidFill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>
              <a:defRPr lang="es-ES"/>
            </a:defPPr>
            <a:lvl1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  <a:defRPr b="1" kern="0">
                <a:solidFill>
                  <a:srgbClr val="EA2328"/>
                </a:solidFill>
                <a:ea typeface="Arial"/>
                <a:cs typeface="Arial"/>
              </a:defRPr>
            </a:lvl1pPr>
          </a:lstStyle>
          <a:p>
            <a:r>
              <a:rPr lang="es-ES" dirty="0">
                <a:sym typeface="Arial"/>
              </a:rPr>
              <a:t>Modernización del sector primario</a:t>
            </a:r>
            <a:endParaRPr dirty="0">
              <a:sym typeface="Arial"/>
            </a:endParaRPr>
          </a:p>
        </p:txBody>
      </p:sp>
      <p:sp>
        <p:nvSpPr>
          <p:cNvPr id="263" name="Google Shape;263;p4"/>
          <p:cNvSpPr txBox="1"/>
          <p:nvPr/>
        </p:nvSpPr>
        <p:spPr>
          <a:xfrm>
            <a:off x="1750365" y="3894226"/>
            <a:ext cx="2568439" cy="1190372"/>
          </a:xfrm>
          <a:prstGeom prst="roundRect">
            <a:avLst/>
          </a:prstGeom>
          <a:noFill/>
          <a:ln>
            <a:solidFill>
              <a:srgbClr val="EA2328"/>
            </a:solidFill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es-ES" b="1" kern="0" dirty="0">
                <a:solidFill>
                  <a:srgbClr val="EA2328"/>
                </a:solidFill>
                <a:ea typeface="Arial"/>
                <a:cs typeface="Arial"/>
                <a:sym typeface="Arial"/>
              </a:rPr>
              <a:t>Industria del futuro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es-ES" sz="16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industriales y procesos para las fábricas del futuro.</a:t>
            </a:r>
            <a:endParaRPr sz="16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 txBox="1"/>
          <p:nvPr/>
        </p:nvSpPr>
        <p:spPr>
          <a:xfrm>
            <a:off x="8136597" y="3924213"/>
            <a:ext cx="2824906" cy="1190372"/>
          </a:xfrm>
          <a:prstGeom prst="roundRect">
            <a:avLst/>
          </a:prstGeom>
          <a:noFill/>
          <a:ln>
            <a:solidFill>
              <a:srgbClr val="EA2328"/>
            </a:solidFill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es-ES" b="1" kern="0" dirty="0">
                <a:solidFill>
                  <a:srgbClr val="EA2328"/>
                </a:solidFill>
                <a:ea typeface="Arial"/>
                <a:cs typeface="Arial"/>
                <a:sym typeface="Arial"/>
              </a:rPr>
              <a:t>Sanitario</a:t>
            </a:r>
            <a:r>
              <a:rPr lang="es-ES" kern="0" dirty="0">
                <a:solidFill>
                  <a:srgbClr val="EA2328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es-ES" sz="16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Aplicación de tele asistencia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es-ES" sz="16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Monitorización remota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es-ES" sz="16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Medicación inteligente</a:t>
            </a:r>
            <a:endParaRPr sz="16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 txBox="1">
            <a:spLocks noGrp="1"/>
          </p:cNvSpPr>
          <p:nvPr>
            <p:ph type="title"/>
          </p:nvPr>
        </p:nvSpPr>
        <p:spPr>
          <a:xfrm>
            <a:off x="304800" y="365126"/>
            <a:ext cx="1172623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 fontScale="90000"/>
          </a:bodyPr>
          <a:lstStyle/>
          <a:p>
            <a:r>
              <a:rPr lang="es-ES" sz="3600" dirty="0">
                <a:cs typeface="Calibri" panose="020F0502020204030204" pitchFamily="34" charset="0"/>
              </a:rPr>
              <a:t>Tracción innovadora para todos los sectores industriales</a:t>
            </a:r>
            <a:endParaRPr sz="3600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F2FDAA5-E2F0-D749-B50B-324556661B68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4791198" y="2524477"/>
            <a:chExt cx="1483200" cy="14824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F7E7AB3-99E0-BD46-B551-2DADD50C08D8}"/>
                </a:ext>
              </a:extLst>
            </p:cNvPr>
            <p:cNvSpPr/>
            <p:nvPr/>
          </p:nvSpPr>
          <p:spPr>
            <a:xfrm>
              <a:off x="4791198" y="2524477"/>
              <a:ext cx="1483200" cy="1482443"/>
            </a:xfrm>
            <a:prstGeom prst="ellipse">
              <a:avLst/>
            </a:prstGeom>
            <a:solidFill>
              <a:srgbClr val="EA2328"/>
            </a:solidFill>
            <a:ln>
              <a:solidFill>
                <a:srgbClr val="EA23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EA2328"/>
                </a:solidFill>
              </a:endParaRP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73DC5BF-816E-8242-B19B-D72B9FABA1B8}"/>
                </a:ext>
              </a:extLst>
            </p:cNvPr>
            <p:cNvSpPr txBox="1"/>
            <p:nvPr/>
          </p:nvSpPr>
          <p:spPr>
            <a:xfrm>
              <a:off x="4950595" y="2847459"/>
              <a:ext cx="1164405" cy="836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5G</a:t>
              </a:r>
              <a:endParaRPr lang="es-ES" sz="6000" dirty="0">
                <a:noFill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4FC3BB2-E6BC-4C4D-84CF-9DFB62209610}"/>
              </a:ext>
            </a:extLst>
          </p:cNvPr>
          <p:cNvSpPr txBox="1"/>
          <p:nvPr/>
        </p:nvSpPr>
        <p:spPr>
          <a:xfrm>
            <a:off x="7575485" y="1765698"/>
            <a:ext cx="3947131" cy="1225868"/>
          </a:xfrm>
          <a:prstGeom prst="roundRect">
            <a:avLst/>
          </a:prstGeom>
          <a:noFill/>
          <a:ln>
            <a:solidFill>
              <a:srgbClr val="EA23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EA2328"/>
                </a:solidFill>
              </a:rPr>
              <a:t>Automoción</a:t>
            </a:r>
          </a:p>
          <a:p>
            <a:pPr algn="ctr"/>
            <a:r>
              <a:rPr lang="es-ES" sz="1600" dirty="0"/>
              <a:t>Despliegue de la navegación inteligente</a:t>
            </a:r>
          </a:p>
          <a:p>
            <a:pPr algn="ctr"/>
            <a:r>
              <a:rPr lang="es-ES" sz="1600" dirty="0"/>
              <a:t>Desarrollo de coches autónomos</a:t>
            </a:r>
          </a:p>
          <a:p>
            <a:pPr algn="ctr"/>
            <a:r>
              <a:rPr lang="es-ES" sz="1600" dirty="0"/>
              <a:t>Mantenimiento predictivo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DA8DC8-8F0D-1743-BDD0-C5FA77B025DC}"/>
              </a:ext>
            </a:extLst>
          </p:cNvPr>
          <p:cNvSpPr txBox="1"/>
          <p:nvPr/>
        </p:nvSpPr>
        <p:spPr>
          <a:xfrm>
            <a:off x="2048076" y="1765698"/>
            <a:ext cx="2568439" cy="953453"/>
          </a:xfrm>
          <a:prstGeom prst="roundRect">
            <a:avLst/>
          </a:prstGeom>
          <a:noFill/>
          <a:ln>
            <a:solidFill>
              <a:srgbClr val="EA23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EA2328"/>
                </a:solidFill>
              </a:rPr>
              <a:t>Aeroespacial</a:t>
            </a:r>
            <a:r>
              <a:rPr lang="es-ES" b="1" dirty="0"/>
              <a:t> </a:t>
            </a:r>
          </a:p>
          <a:p>
            <a:pPr algn="ctr"/>
            <a:r>
              <a:rPr lang="es-ES" sz="1600" dirty="0"/>
              <a:t>Localización remota de aeronaves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513485-F53D-C341-881F-B0AAA46F0514}"/>
              </a:ext>
            </a:extLst>
          </p:cNvPr>
          <p:cNvSpPr txBox="1"/>
          <p:nvPr/>
        </p:nvSpPr>
        <p:spPr>
          <a:xfrm>
            <a:off x="11944350" y="6534570"/>
            <a:ext cx="24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FF4064-E88C-BB48-AD82-D82BC486D7B0}"/>
              </a:ext>
            </a:extLst>
          </p:cNvPr>
          <p:cNvSpPr txBox="1"/>
          <p:nvPr/>
        </p:nvSpPr>
        <p:spPr>
          <a:xfrm>
            <a:off x="9359757" y="5969285"/>
            <a:ext cx="2465798" cy="811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2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2DF24CB-3102-5D48-A43E-1C8975B82E40}"/>
              </a:ext>
            </a:extLst>
          </p:cNvPr>
          <p:cNvSpPr txBox="1"/>
          <p:nvPr/>
        </p:nvSpPr>
        <p:spPr>
          <a:xfrm>
            <a:off x="5954233" y="1446028"/>
            <a:ext cx="5847907" cy="4880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es-ES" dirty="0"/>
          </a:p>
        </p:txBody>
      </p:sp>
      <p:sp>
        <p:nvSpPr>
          <p:cNvPr id="268" name="Google Shape;268;p4"/>
          <p:cNvSpPr txBox="1">
            <a:spLocks noGrp="1"/>
          </p:cNvSpPr>
          <p:nvPr>
            <p:ph type="title"/>
          </p:nvPr>
        </p:nvSpPr>
        <p:spPr>
          <a:xfrm>
            <a:off x="304800" y="365126"/>
            <a:ext cx="11726238" cy="81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/>
          <a:p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320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accesible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320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endParaRPr sz="3200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C03116E-6EA8-144B-B26B-1AF412E54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05112"/>
              </p:ext>
            </p:extLst>
          </p:nvPr>
        </p:nvGraphicFramePr>
        <p:xfrm>
          <a:off x="5543106" y="1940442"/>
          <a:ext cx="6386623" cy="410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CDF9ACBB-EA53-BE44-97FA-8771A1A42D8D}"/>
              </a:ext>
            </a:extLst>
          </p:cNvPr>
          <p:cNvGrpSpPr/>
          <p:nvPr/>
        </p:nvGrpSpPr>
        <p:grpSpPr>
          <a:xfrm>
            <a:off x="763286" y="1786611"/>
            <a:ext cx="4402357" cy="1479449"/>
            <a:chOff x="214157" y="1940442"/>
            <a:chExt cx="4402357" cy="1479449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ADA8DC8-8F0D-1743-BDD0-C5FA77B025DC}"/>
                </a:ext>
              </a:extLst>
            </p:cNvPr>
            <p:cNvSpPr txBox="1"/>
            <p:nvPr/>
          </p:nvSpPr>
          <p:spPr>
            <a:xfrm>
              <a:off x="574157" y="2398335"/>
              <a:ext cx="4042357" cy="1021556"/>
            </a:xfrm>
            <a:prstGeom prst="roundRect">
              <a:avLst/>
            </a:prstGeom>
            <a:noFill/>
            <a:ln>
              <a:solidFill>
                <a:srgbClr val="EA232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mpresas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que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estén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o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quieran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entrar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la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  <a:extLst>
                    <a:ext uri="http://customooxmlschemas.google.com/">
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</a:ext>
                  </a:extLst>
                </a:rPr>
                <a:t>cadena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de valor de las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comunicaciones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móviles</a:t>
              </a:r>
              <a:endParaRPr lang="es-ES" sz="1600" dirty="0"/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8AF6C18-2274-594E-82D1-EEFAA322F18E}"/>
                </a:ext>
              </a:extLst>
            </p:cNvPr>
            <p:cNvGrpSpPr/>
            <p:nvPr/>
          </p:nvGrpSpPr>
          <p:grpSpPr>
            <a:xfrm>
              <a:off x="214157" y="1940442"/>
              <a:ext cx="720000" cy="720000"/>
              <a:chOff x="214157" y="1940442"/>
              <a:chExt cx="720000" cy="720000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51519ABA-CFCF-1D47-9A5B-7D19FD5C13FA}"/>
                  </a:ext>
                </a:extLst>
              </p:cNvPr>
              <p:cNvSpPr/>
              <p:nvPr/>
            </p:nvSpPr>
            <p:spPr>
              <a:xfrm>
                <a:off x="214157" y="1940442"/>
                <a:ext cx="720000" cy="720000"/>
              </a:xfrm>
              <a:prstGeom prst="ellipse">
                <a:avLst/>
              </a:prstGeom>
              <a:solidFill>
                <a:srgbClr val="EA2328"/>
              </a:solidFill>
              <a:ln>
                <a:solidFill>
                  <a:srgbClr val="EA23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EA2328"/>
                  </a:solidFill>
                </a:endParaRP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474548-D577-244E-BBB0-4C5EEDBF8304}"/>
                  </a:ext>
                </a:extLst>
              </p:cNvPr>
              <p:cNvSpPr txBox="1"/>
              <p:nvPr/>
            </p:nvSpPr>
            <p:spPr>
              <a:xfrm>
                <a:off x="358989" y="2028167"/>
                <a:ext cx="4045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  <a:endParaRPr lang="es-ES" sz="3200" dirty="0">
                  <a:noFill/>
                </a:endParaRPr>
              </a:p>
            </p:txBody>
          </p:sp>
        </p:grp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6714B41-E22F-8A45-8764-D544CB0FBC50}"/>
              </a:ext>
            </a:extLst>
          </p:cNvPr>
          <p:cNvGrpSpPr/>
          <p:nvPr/>
        </p:nvGrpSpPr>
        <p:grpSpPr>
          <a:xfrm>
            <a:off x="763286" y="3964915"/>
            <a:ext cx="4402608" cy="1553328"/>
            <a:chOff x="213906" y="3839008"/>
            <a:chExt cx="4402608" cy="1553328"/>
          </a:xfrm>
        </p:grpSpPr>
        <p:sp>
          <p:nvSpPr>
            <p:cNvPr id="263" name="Google Shape;263;p4"/>
            <p:cNvSpPr txBox="1"/>
            <p:nvPr/>
          </p:nvSpPr>
          <p:spPr>
            <a:xfrm>
              <a:off x="574157" y="4370780"/>
              <a:ext cx="4042357" cy="1021556"/>
            </a:xfrm>
            <a:prstGeom prst="roundRect">
              <a:avLst/>
            </a:prstGeom>
            <a:noFill/>
            <a:ln>
              <a:solidFill>
                <a:srgbClr val="EA2328"/>
              </a:solidFill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3200"/>
                <a:buFont typeface="Arial"/>
                <a:buNone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mpresa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que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quieran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explorar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los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beneficios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del 5G</a:t>
              </a:r>
              <a:endParaRPr sz="16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41AB752-86C3-734B-8337-EDD2B3E834BC}"/>
                </a:ext>
              </a:extLst>
            </p:cNvPr>
            <p:cNvSpPr/>
            <p:nvPr/>
          </p:nvSpPr>
          <p:spPr>
            <a:xfrm>
              <a:off x="213906" y="3839008"/>
              <a:ext cx="720000" cy="720000"/>
            </a:xfrm>
            <a:prstGeom prst="ellipse">
              <a:avLst/>
            </a:prstGeom>
            <a:solidFill>
              <a:srgbClr val="EA2328"/>
            </a:solidFill>
            <a:ln>
              <a:solidFill>
                <a:srgbClr val="EA23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EA2328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23A9A63-D389-9240-B09D-1A5F63423C13}"/>
                </a:ext>
              </a:extLst>
            </p:cNvPr>
            <p:cNvSpPr txBox="1"/>
            <p:nvPr/>
          </p:nvSpPr>
          <p:spPr>
            <a:xfrm>
              <a:off x="358738" y="3926733"/>
              <a:ext cx="40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es-ES" sz="3200" dirty="0">
                <a:noFill/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BD99DC1-80B8-984A-BE9B-2F2AC9B3512F}"/>
              </a:ext>
            </a:extLst>
          </p:cNvPr>
          <p:cNvSpPr txBox="1"/>
          <p:nvPr/>
        </p:nvSpPr>
        <p:spPr>
          <a:xfrm>
            <a:off x="11944350" y="6534570"/>
            <a:ext cx="24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76C07B9-8C8F-F040-9551-56CD2606E9E4}"/>
              </a:ext>
            </a:extLst>
          </p:cNvPr>
          <p:cNvSpPr txBox="1"/>
          <p:nvPr/>
        </p:nvSpPr>
        <p:spPr>
          <a:xfrm>
            <a:off x="9359757" y="6326371"/>
            <a:ext cx="2465798" cy="4544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639C71-70D1-3F49-AB40-49D06306E4B0}"/>
              </a:ext>
            </a:extLst>
          </p:cNvPr>
          <p:cNvSpPr txBox="1"/>
          <p:nvPr/>
        </p:nvSpPr>
        <p:spPr>
          <a:xfrm>
            <a:off x="11334053" y="6237385"/>
            <a:ext cx="266035" cy="4544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5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Marcador de contenido 2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00" y="1729988"/>
            <a:ext cx="8148959" cy="4121249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err="1"/>
              <a:t>Gradiant</a:t>
            </a:r>
            <a:r>
              <a:rPr lang="es-ES" sz="3600" dirty="0"/>
              <a:t>, motor de </a:t>
            </a:r>
            <a:r>
              <a:rPr lang="es-ES" sz="3600" dirty="0" err="1"/>
              <a:t>I+D+i</a:t>
            </a:r>
            <a:r>
              <a:rPr lang="es-ES" sz="3600" dirty="0"/>
              <a:t> para las empresas desde 2007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405816" y="2604098"/>
            <a:ext cx="1252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000">
                <a:solidFill>
                  <a:srgbClr val="000000"/>
                </a:solidFill>
                <a:latin typeface="Arial" panose="020B0604020202020204" pitchFamily="34" charset="0"/>
                <a:ea typeface="Lato Hairline" charset="0"/>
                <a:cs typeface="Arial" panose="020B0604020202020204" pitchFamily="34" charset="0"/>
              </a:defRPr>
            </a:lvl1pPr>
          </a:lstStyle>
          <a:p>
            <a:r>
              <a:rPr lang="en-US" sz="5000" b="1" dirty="0">
                <a:solidFill>
                  <a:srgbClr val="EA2328"/>
                </a:solidFill>
              </a:rPr>
              <a:t>100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501884" y="3272717"/>
            <a:ext cx="110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personas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880689" y="4458598"/>
            <a:ext cx="19639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000">
                <a:solidFill>
                  <a:srgbClr val="000000"/>
                </a:solidFill>
                <a:latin typeface="Arial" panose="020B0604020202020204" pitchFamily="34" charset="0"/>
                <a:ea typeface="Lato Hairline" charset="0"/>
                <a:cs typeface="Arial" panose="020B0604020202020204" pitchFamily="34" charset="0"/>
              </a:defRPr>
            </a:lvl1pPr>
          </a:lstStyle>
          <a:p>
            <a:r>
              <a:rPr lang="es-ES" sz="5000" b="1" dirty="0">
                <a:solidFill>
                  <a:srgbClr val="EA2328"/>
                </a:solidFill>
              </a:rPr>
              <a:t>4,7M€</a:t>
            </a:r>
            <a:endParaRPr lang="en-US" sz="5000" b="1" dirty="0">
              <a:solidFill>
                <a:srgbClr val="EA2328"/>
              </a:solidFill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981025" y="5180686"/>
            <a:ext cx="176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facturación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4332" y="5349963"/>
            <a:ext cx="16273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000">
                <a:solidFill>
                  <a:srgbClr val="000000"/>
                </a:solidFill>
                <a:latin typeface="Arial" panose="020B0604020202020204" pitchFamily="34" charset="0"/>
                <a:ea typeface="Lato Hairline" charset="0"/>
                <a:cs typeface="Arial" panose="020B0604020202020204" pitchFamily="34" charset="0"/>
              </a:defRPr>
            </a:lvl1pPr>
          </a:lstStyle>
          <a:p>
            <a:r>
              <a:rPr lang="es-ES" sz="5000" b="1" dirty="0">
                <a:solidFill>
                  <a:srgbClr val="EA2328"/>
                </a:solidFill>
              </a:rPr>
              <a:t>+340</a:t>
            </a:r>
            <a:endParaRPr lang="en-US" sz="5000" b="1" dirty="0">
              <a:solidFill>
                <a:srgbClr val="EA2328"/>
              </a:solidFill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4363038" y="6019377"/>
            <a:ext cx="147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clientes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0966257" y="4208691"/>
            <a:ext cx="5405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000">
                <a:solidFill>
                  <a:srgbClr val="000000"/>
                </a:solidFill>
                <a:latin typeface="Arial" panose="020B0604020202020204" pitchFamily="34" charset="0"/>
                <a:ea typeface="Lato Hairline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5000" b="1" dirty="0">
                <a:solidFill>
                  <a:srgbClr val="EA2328"/>
                </a:solidFill>
              </a:rPr>
              <a:t>2</a:t>
            </a:r>
            <a:endParaRPr lang="en-US" sz="5000" b="1" dirty="0">
              <a:solidFill>
                <a:srgbClr val="EA2328"/>
              </a:solidFill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10349716" y="4932958"/>
            <a:ext cx="177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Proyectos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Red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Cervera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511143" y="5260212"/>
            <a:ext cx="10042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0">
                <a:solidFill>
                  <a:srgbClr val="000000"/>
                </a:solidFill>
                <a:latin typeface="Arial" panose="020B0604020202020204" pitchFamily="34" charset="0"/>
                <a:ea typeface="Lato Hairline" charset="0"/>
                <a:cs typeface="Arial" panose="020B0604020202020204" pitchFamily="34" charset="0"/>
              </a:defRPr>
            </a:lvl1pPr>
          </a:lstStyle>
          <a:p>
            <a:r>
              <a:rPr lang="es-ES" sz="5000" b="1" dirty="0">
                <a:solidFill>
                  <a:srgbClr val="EA2328"/>
                </a:solidFill>
              </a:rPr>
              <a:t>71</a:t>
            </a:r>
            <a:endParaRPr lang="en-US" sz="5000" b="1" dirty="0">
              <a:solidFill>
                <a:srgbClr val="EA232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2854" y="6019377"/>
            <a:ext cx="232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Proyectos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desarrollados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9918553" y="2410943"/>
            <a:ext cx="12715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000">
                <a:solidFill>
                  <a:srgbClr val="000000"/>
                </a:solidFill>
                <a:latin typeface="Arial" panose="020B0604020202020204" pitchFamily="34" charset="0"/>
                <a:ea typeface="Lato Hairline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5000" b="1" dirty="0">
                <a:solidFill>
                  <a:srgbClr val="EA2328"/>
                </a:solidFill>
              </a:rPr>
              <a:t>+30</a:t>
            </a:r>
            <a:endParaRPr lang="en-US" sz="5000" b="1" dirty="0">
              <a:solidFill>
                <a:srgbClr val="EA2328"/>
              </a:solidFill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9951737" y="3090446"/>
            <a:ext cx="120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países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9656AFE-1C4E-5446-963B-B55520E9F16C}"/>
              </a:ext>
            </a:extLst>
          </p:cNvPr>
          <p:cNvSpPr txBox="1"/>
          <p:nvPr/>
        </p:nvSpPr>
        <p:spPr>
          <a:xfrm>
            <a:off x="11944350" y="6534570"/>
            <a:ext cx="24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F283D30-CDA9-3A43-99AF-C2E89C625A9F}"/>
              </a:ext>
            </a:extLst>
          </p:cNvPr>
          <p:cNvSpPr txBox="1"/>
          <p:nvPr/>
        </p:nvSpPr>
        <p:spPr>
          <a:xfrm>
            <a:off x="9359757" y="6196015"/>
            <a:ext cx="2465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45720" tIns="22860" rIns="45720" bIns="22860" rtlCol="0" anchor="b">
            <a:normAutofit/>
          </a:bodyPr>
          <a:lstStyle/>
          <a:p>
            <a:r>
              <a:rPr lang="es-ES_tradnl" sz="3200" b="1" dirty="0"/>
              <a:t>Más de 47 millones invertidos en innovación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1"/>
          </p:nvPr>
        </p:nvSpPr>
        <p:spPr>
          <a:xfrm>
            <a:off x="605632" y="1544129"/>
            <a:ext cx="3780387" cy="284672"/>
          </a:xfrm>
        </p:spPr>
        <p:txBody>
          <a:bodyPr>
            <a:normAutofit fontScale="85000" lnSpcReduction="10000"/>
          </a:bodyPr>
          <a:lstStyle/>
          <a:p>
            <a:r>
              <a:rPr lang="es-ES_tradnl" sz="1500" dirty="0">
                <a:solidFill>
                  <a:schemeClr val="tx1"/>
                </a:solidFill>
                <a:ea typeface="Montserrat" charset="0"/>
              </a:rPr>
              <a:t>Evolución facturación en millones de euros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E1AD383-1963-594E-BD61-2C6B37931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620342"/>
              </p:ext>
            </p:extLst>
          </p:nvPr>
        </p:nvGraphicFramePr>
        <p:xfrm>
          <a:off x="749595" y="1686465"/>
          <a:ext cx="10692809" cy="450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EAD84CA-7DA6-504D-AF66-2860A16B4889}"/>
              </a:ext>
            </a:extLst>
          </p:cNvPr>
          <p:cNvSpPr txBox="1"/>
          <p:nvPr/>
        </p:nvSpPr>
        <p:spPr>
          <a:xfrm>
            <a:off x="1594884" y="5290198"/>
            <a:ext cx="90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 M€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E90F6C-EF9F-4D47-AAA2-4DAB1A001045}"/>
              </a:ext>
            </a:extLst>
          </p:cNvPr>
          <p:cNvSpPr txBox="1"/>
          <p:nvPr/>
        </p:nvSpPr>
        <p:spPr>
          <a:xfrm>
            <a:off x="3514150" y="3244334"/>
            <a:ext cx="90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3,5 M€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057BD9-2C5A-464C-A63A-63F10CD4384E}"/>
              </a:ext>
            </a:extLst>
          </p:cNvPr>
          <p:cNvSpPr txBox="1"/>
          <p:nvPr/>
        </p:nvSpPr>
        <p:spPr>
          <a:xfrm>
            <a:off x="5645528" y="2748148"/>
            <a:ext cx="90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4,3 M€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942B37-EB52-BA40-9471-153F981ACA18}"/>
              </a:ext>
            </a:extLst>
          </p:cNvPr>
          <p:cNvSpPr txBox="1"/>
          <p:nvPr/>
        </p:nvSpPr>
        <p:spPr>
          <a:xfrm>
            <a:off x="7743686" y="2655999"/>
            <a:ext cx="90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4,4 M€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8542CF-C977-734C-803E-26A24A6BDD2E}"/>
              </a:ext>
            </a:extLst>
          </p:cNvPr>
          <p:cNvSpPr txBox="1"/>
          <p:nvPr/>
        </p:nvSpPr>
        <p:spPr>
          <a:xfrm>
            <a:off x="9831569" y="2471333"/>
            <a:ext cx="90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4,7 M€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728F83-CA8A-054C-BC01-E63C9EDAC59A}"/>
              </a:ext>
            </a:extLst>
          </p:cNvPr>
          <p:cNvSpPr txBox="1"/>
          <p:nvPr/>
        </p:nvSpPr>
        <p:spPr>
          <a:xfrm>
            <a:off x="11944350" y="6534570"/>
            <a:ext cx="24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A412E79-F63A-9A45-8757-1E34171AEA47}"/>
              </a:ext>
            </a:extLst>
          </p:cNvPr>
          <p:cNvSpPr txBox="1"/>
          <p:nvPr/>
        </p:nvSpPr>
        <p:spPr>
          <a:xfrm>
            <a:off x="9359757" y="6196015"/>
            <a:ext cx="2465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0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2755DCA3-83FB-6948-80DB-E166B6082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591395-EB83-BD42-9043-DB0779FDE187}"/>
              </a:ext>
            </a:extLst>
          </p:cNvPr>
          <p:cNvSpPr txBox="1"/>
          <p:nvPr/>
        </p:nvSpPr>
        <p:spPr>
          <a:xfrm>
            <a:off x="3938082" y="3112197"/>
            <a:ext cx="4315770" cy="6336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108000" tIns="108000" rIns="108000" bIns="108000" rtlCol="0" anchor="ctr">
            <a:spAutoFit/>
          </a:bodyPr>
          <a:lstStyle/>
          <a:p>
            <a:r>
              <a:rPr lang="es-E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#FUTUREBEGINSTODAY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6BD7C9E-F14E-8A40-8B7D-32A02BC053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899" y="592814"/>
            <a:ext cx="2362200" cy="153035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05632" y="5979060"/>
            <a:ext cx="109807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(+34) 986 120 430  ·  gradiant@gradiant.org  ·  www.gradiant.org</a:t>
            </a:r>
          </a:p>
        </p:txBody>
      </p:sp>
    </p:spTree>
    <p:extLst>
      <p:ext uri="{BB962C8B-B14F-4D97-AF65-F5344CB8AC3E}">
        <p14:creationId xmlns:p14="http://schemas.microsoft.com/office/powerpoint/2010/main" val="3011029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predeterminado">
  <a:themeElements>
    <a:clrScheme name="Personalizado 1">
      <a:dk1>
        <a:srgbClr val="000000"/>
      </a:dk1>
      <a:lt1>
        <a:srgbClr val="FFFFFF"/>
      </a:lt1>
      <a:dk2>
        <a:srgbClr val="EA2329"/>
      </a:dk2>
      <a:lt2>
        <a:srgbClr val="E7E6E6"/>
      </a:lt2>
      <a:accent1>
        <a:srgbClr val="000000"/>
      </a:accent1>
      <a:accent2>
        <a:srgbClr val="EA2329"/>
      </a:accent2>
      <a:accent3>
        <a:srgbClr val="595959"/>
      </a:accent3>
      <a:accent4>
        <a:srgbClr val="7F7F7F"/>
      </a:accent4>
      <a:accent5>
        <a:srgbClr val="BFBFBF"/>
      </a:accent5>
      <a:accent6>
        <a:srgbClr val="F2F2F2"/>
      </a:accent6>
      <a:hlink>
        <a:srgbClr val="1E4E79"/>
      </a:hlink>
      <a:folHlink>
        <a:srgbClr val="1E4E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446</Words>
  <Application>Microsoft Macintosh PowerPoint</Application>
  <PresentationFormat>Panorámica</PresentationFormat>
  <Paragraphs>95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</vt:lpstr>
      <vt:lpstr>Noto Sans Symbols</vt:lpstr>
      <vt:lpstr>Tema de Office</vt:lpstr>
      <vt:lpstr>3_Tema predeterminado</vt:lpstr>
      <vt:lpstr>Presentación de PowerPoint</vt:lpstr>
      <vt:lpstr>Gradiant lanza el primer centro de innovación 5G en Galicia</vt:lpstr>
      <vt:lpstr>Apertura a un mercado de 2 billones $ en 15 años</vt:lpstr>
      <vt:lpstr>Tracción innovadora para todos los sectores industriales</vt:lpstr>
      <vt:lpstr>Un laboratorio accesible a todas las empresas</vt:lpstr>
      <vt:lpstr>Gradiant, motor de I+D+i para las empresas desde 2007</vt:lpstr>
      <vt:lpstr>Más de 47 millones invertidos en innovación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Gradiant lanza un laboratorio 5G para situar a Galicia como referente tecnológico internacional</dc:title>
  <dc:creator>Microsoft Office User</dc:creator>
  <cp:lastModifiedBy>Microsoft Office User</cp:lastModifiedBy>
  <cp:revision>25</cp:revision>
  <cp:lastPrinted>2020-12-02T11:53:07Z</cp:lastPrinted>
  <dcterms:created xsi:type="dcterms:W3CDTF">2020-12-02T10:05:16Z</dcterms:created>
  <dcterms:modified xsi:type="dcterms:W3CDTF">2020-12-02T16:29:36Z</dcterms:modified>
</cp:coreProperties>
</file>